
<file path=[Content_Types].xml><?xml version="1.0" encoding="utf-8"?>
<Types xmlns="http://schemas.openxmlformats.org/package/2006/content-types">
  <Default Extension="emf" ContentType="image/x-emf"/>
  <Default Extension="glb" ContentType="model/gltf.binary"/>
  <Default Extension="jfif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0" r:id="rId1"/>
  </p:sldMasterIdLst>
  <p:notesMasterIdLst>
    <p:notesMasterId r:id="rId49"/>
  </p:notesMasterIdLst>
  <p:sldIdLst>
    <p:sldId id="256" r:id="rId2"/>
    <p:sldId id="257" r:id="rId3"/>
    <p:sldId id="259" r:id="rId4"/>
    <p:sldId id="260" r:id="rId5"/>
    <p:sldId id="258" r:id="rId6"/>
    <p:sldId id="261" r:id="rId7"/>
    <p:sldId id="263" r:id="rId8"/>
    <p:sldId id="262" r:id="rId9"/>
    <p:sldId id="265" r:id="rId10"/>
    <p:sldId id="266" r:id="rId11"/>
    <p:sldId id="267" r:id="rId12"/>
    <p:sldId id="273" r:id="rId13"/>
    <p:sldId id="294" r:id="rId14"/>
    <p:sldId id="293" r:id="rId15"/>
    <p:sldId id="269" r:id="rId16"/>
    <p:sldId id="276" r:id="rId17"/>
    <p:sldId id="297" r:id="rId18"/>
    <p:sldId id="295" r:id="rId19"/>
    <p:sldId id="298" r:id="rId20"/>
    <p:sldId id="300" r:id="rId21"/>
    <p:sldId id="296" r:id="rId22"/>
    <p:sldId id="299" r:id="rId23"/>
    <p:sldId id="301" r:id="rId24"/>
    <p:sldId id="304" r:id="rId25"/>
    <p:sldId id="302" r:id="rId26"/>
    <p:sldId id="303" r:id="rId27"/>
    <p:sldId id="278" r:id="rId28"/>
    <p:sldId id="270" r:id="rId29"/>
    <p:sldId id="305" r:id="rId30"/>
    <p:sldId id="306" r:id="rId31"/>
    <p:sldId id="307" r:id="rId32"/>
    <p:sldId id="308" r:id="rId33"/>
    <p:sldId id="288" r:id="rId34"/>
    <p:sldId id="271" r:id="rId35"/>
    <p:sldId id="289" r:id="rId36"/>
    <p:sldId id="286" r:id="rId37"/>
    <p:sldId id="290" r:id="rId38"/>
    <p:sldId id="272" r:id="rId39"/>
    <p:sldId id="309" r:id="rId40"/>
    <p:sldId id="310" r:id="rId41"/>
    <p:sldId id="313" r:id="rId42"/>
    <p:sldId id="311" r:id="rId43"/>
    <p:sldId id="315" r:id="rId44"/>
    <p:sldId id="291" r:id="rId45"/>
    <p:sldId id="275" r:id="rId46"/>
    <p:sldId id="316" r:id="rId47"/>
    <p:sldId id="317" r:id="rId48"/>
  </p:sldIdLst>
  <p:sldSz cx="9144000" cy="5143500" type="screen16x9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E63370A-0F82-438F-BAA6-734C0FCBF6FD}">
          <p14:sldIdLst>
            <p14:sldId id="256"/>
            <p14:sldId id="257"/>
            <p14:sldId id="259"/>
            <p14:sldId id="260"/>
            <p14:sldId id="258"/>
            <p14:sldId id="261"/>
            <p14:sldId id="263"/>
            <p14:sldId id="262"/>
            <p14:sldId id="265"/>
            <p14:sldId id="266"/>
            <p14:sldId id="267"/>
            <p14:sldId id="273"/>
          </p14:sldIdLst>
        </p14:section>
        <p14:section name="Receta para Herencia" id="{BF5533AB-AAE8-466C-9B37-A42D59E64E5D}">
          <p14:sldIdLst>
            <p14:sldId id="294"/>
          </p14:sldIdLst>
        </p14:section>
        <p14:section name="Diseña las Clases" id="{3D109A30-537A-4BD3-BF28-9BEFEA917225}">
          <p14:sldIdLst>
            <p14:sldId id="293"/>
            <p14:sldId id="269"/>
            <p14:sldId id="276"/>
            <p14:sldId id="297"/>
            <p14:sldId id="295"/>
            <p14:sldId id="298"/>
            <p14:sldId id="300"/>
            <p14:sldId id="296"/>
            <p14:sldId id="299"/>
            <p14:sldId id="301"/>
            <p14:sldId id="304"/>
            <p14:sldId id="302"/>
            <p14:sldId id="303"/>
          </p14:sldIdLst>
        </p14:section>
        <p14:section name="Especifica los modificadores de Acceso" id="{EC9183FE-C952-47B0-A9F7-F779AD65E184}">
          <p14:sldIdLst>
            <p14:sldId id="278"/>
            <p14:sldId id="270"/>
            <p14:sldId id="305"/>
            <p14:sldId id="306"/>
            <p14:sldId id="307"/>
            <p14:sldId id="308"/>
          </p14:sldIdLst>
        </p14:section>
        <p14:section name="Constructores" id="{69EDF68E-D6BB-4931-A085-816344915AE9}">
          <p14:sldIdLst>
            <p14:sldId id="288"/>
            <p14:sldId id="271"/>
          </p14:sldIdLst>
        </p14:section>
        <p14:section name="Miembros y Acciones" id="{C49521BD-1197-47C3-84A5-E4CFD0D09D60}">
          <p14:sldIdLst>
            <p14:sldId id="289"/>
            <p14:sldId id="286"/>
          </p14:sldIdLst>
        </p14:section>
        <p14:section name="Redefine" id="{FA2E7916-B3A5-4BE0-8EB7-1B5B9B4B7A26}">
          <p14:sldIdLst>
            <p14:sldId id="290"/>
            <p14:sldId id="272"/>
            <p14:sldId id="309"/>
            <p14:sldId id="310"/>
            <p14:sldId id="313"/>
            <p14:sldId id="311"/>
            <p14:sldId id="315"/>
          </p14:sldIdLst>
        </p14:section>
        <p14:section name="Limita redefiniciones" id="{170DBBAD-3CD2-4B66-9A75-74529D90A8C3}">
          <p14:sldIdLst>
            <p14:sldId id="291"/>
            <p14:sldId id="275"/>
            <p14:sldId id="316"/>
            <p14:sldId id="31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740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832"/>
    <a:srgbClr val="2D8CFF"/>
    <a:srgbClr val="747487"/>
    <a:srgbClr val="E64C3C"/>
    <a:srgbClr val="FFE2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C205881-8D2B-4456-8B98-929CBD1B7C57}">
  <a:tblStyle styleId="{0C205881-8D2B-4456-8B98-929CBD1B7C5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8"/>
    <p:restoredTop sz="94672"/>
  </p:normalViewPr>
  <p:slideViewPr>
    <p:cSldViewPr snapToGrid="0">
      <p:cViewPr varScale="1">
        <p:scale>
          <a:sx n="126" d="100"/>
          <a:sy n="126" d="100"/>
        </p:scale>
        <p:origin x="416" y="184"/>
      </p:cViewPr>
      <p:guideLst>
        <p:guide orient="horz" pos="174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39" d="100"/>
        <a:sy n="139" d="100"/>
      </p:scale>
      <p:origin x="0" y="-5760"/>
    </p:cViewPr>
  </p:sorterViewPr>
  <p:gridSpacing cx="38100" cy="381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440" units="cm"/>
          <inkml:channel name="Y" type="integer" max="1440" units="cm"/>
          <inkml:channel name="T" type="integer" max="2.14748E9" units="dev"/>
        </inkml:traceFormat>
        <inkml:channelProperties>
          <inkml:channelProperty channel="X" name="resolution" value="43.10777" units="1/cm"/>
          <inkml:channelProperty channel="Y" name="resolution" value="42.98507" units="1/cm"/>
          <inkml:channelProperty channel="T" name="resolution" value="1" units="1/dev"/>
        </inkml:channelProperties>
      </inkml:inkSource>
      <inkml:timestamp xml:id="ts0" timeString="2020-04-14T13:07:33.75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5894 3641 0,'10'0'62,"0"0"-46,-10 10-16,9-10 0,1 0 16,0 0-16,0 0 0,0 0 0,-10 10 0,10-10 15,0 0-15,0 0 0,0 0 0,0 0 16,0 0-16,0 0 0,-1 0 0,1 0 16,0 0-16,0 0 0,0 0 0,0 0 15,0 0-15,0 0 0,0 0 16,0 0-16,0 0 0,0 0 0,0 0 0,-1 0 15,1 0-15,0 0 0,0 0 0,0 0 0,0 0 0,0 0 16,0 0-16,0 0 0,0 0 0,0 0 0,0 0 0,0 0 16,-1 0-16,1 0 0,0 0 0,0 0 0,0 0 15,0 0-15,0 0 0,0 0 0,0 0 0,0 0 16,0 0-16,0 0 0,0 10 16,-1-10-16,1 0 0,0 0 0,0 0 0,0 0 15,0 0-15,0 0 0,0 0 0,0 0 0,0 0 0,0 0 16,0 0-16,-1 10 0,1-10 0,0 0 0,0 0 0,0 0 0,0 0 15,0 0-15,0 0 0,10 0 0,-10 0 0,10 10 16,-11-10-16,1 0 0,10 0 0,-10 0 0,0 0 0,0 0 0,0 0 0,0 0 16,0 0-16,0 10 0,0-10 0,0 0 0,-1 0 15,11 0-15,-10 0 0,10 0 0,-10 0 16,0 0-16,0 0 0,0 0 0,10 0 0,-10 0 0,-1 0 0,1 0 16,10 0-16,-10 0 0,10 0 0,0 10 0,-10-10 0,10 0 0,-10 0 15,19 0-15,-19 0 0,0 10 0,0-10 0,10 0 0,-10 0 16,0 0-16,0 0 0,0 0 0,0 0 0,-1 10 0,11-10 0,-10 0 15,0 0-15,10 0 0,-10 0 0,10 0 16,-10 0-16,19 0 0,-19 0 16,0 0-16,0 0 0,0 0 0,0 0 0,0 0 0,0 0 15,20 0-15,-1 0 16,-9 0-16,-10 0 0,0 0 0,0 0 0,10 0 0,-10 0 16,0 0-16,10 0 0,-11 0 0,1 0 0,0 0 0,10 0 15,20 0-15,-20 0 0,0 0 0,-11 0 0,1 0 16,0 0-16,0 0 0,0 0 0,0 0 0,0 0 15,0 0-15,0 0 0,0 0 16,0 0-16,0 0 0,-1 0 0,1 0 16,0 0-16,10 0 0,0 0 15,-10 0-15,0 0 0,0 0 0,0 0 16,0 0-16,0 0 0,-1 0 0,1 0 0,0 0 0,0 0 16,10 0-16,-10 0 0,10 0 0,-10 0 0,10 0 15,-10 0-15,-1 0 0,1 0 0,0 0 0,0 0 0,0 0 16,0 0-16,0 0 0,0 0 0,0 0 0,10 0 0,-10 0 15,9 0-15,1 0 16,-10 0-16,0 0 0,0 0 0,0 0 0,0 0 16,0 0-16,0 0 0,0 0 0,0 0 0,0 0 15,9 0-15,-9 0 0,0 0 0,0-10 16,0 10-16,0 0 0,0 0 0,0 0 0,20 0 16,-20 0-16,-1 0 0,11 0 0,0 0 15,-20-10-15,10 10 0,0 0 0,0 0 0,0 0 0,0 0 16,0 0-16,0 0 0,-1 0 0,1 0 0,10 0 0,0 0 15,-10 0-15,0 0 0,0 0 0,0 0 0,0 0 16,0 0-16,0 0 0,-1 0 0,1 0 0,10 0 16,-10 0-16,0 0 0,0 0 0,0 0 0,0 0 0,0 0 15,0 0-15,0 0 0,0 0 0,-1 0 0,1 0 0,0 0 16,0 0-16,0 0 0,0 0 0,10 0 0,-10 0 16,20 0-16,-20 0 0,9 0 0,-9 0 0,10 0 0,-10 0 15,10 0-15,-10 0 0,10-10 0,-10 10 0,-1 0 0,1 0 0,0-10 0,10 10 16,10-10-16,-20 10 0,20 0 0,-1-10 15,11 10-15,-30-10 0,0 10 0,0 0 0,10 0 0,0-10 0,-11 10 16,11 0-16,0 0 0,-10 0 0,10-10 0,-10 10 0,0 0 16,10 0-16,9 0 0,-19 0 0,30-10 0,-30 10 15,10 0-15,-10 0 0,0 0 0,0 0 0,9 0 0,-9 0 16,20-10-16,-10 10 0,0 0 0,0-9 16,-1 9-16,-9 0 0,0 0 0,0 0 0,0 0 15,0 0-15,10 0 0,-10 0 0,0 0 0,0 0 0,0 0 16,-1 0-16,1 0 0,0 0 0,0 0 0,50-10 15,-50 10-15,0 0 0,9 0 0,-9 0 0,10 0 0,0 0 16,0 0-16,10 0 0,-10-10 0,19 10 16,-19 0-16,30 0 0,-40 0 0,9 0 0,-9 0 0,10 0 15,0 0-15,-10 0 0,0 0 0,-10-10 0,10 10 16,0 0-16,0 0 0,0 0 0,-1 0 0,1 0 0,0 0 16,0 0-1,0 0-15,0 0 0,0 0 0,0 0 0,0 0 16,10 0-16,-10 0 0,0 0 0,-1 0 15,1 0-15,0 0 0,0 0 0,0 0 0,0 0 0,0 0 16,0 0-16,0 0 0,10 0 0,-10 0 0,0 0 0,9 0 0,-9 0 16,10 10-16,-10-10 0,0 0 0,0 0 0,0 0 0,0 0 0,0 0 15,0 0-15,0 0 0,-1 0 16,1 0-16,0 0 16,0 0-1,0 0-15,0 0 16,0 0-16,0 0 0,0 0 0,0 0 15,0 0-15,0 0 0,9 0 16,-9 0-16,0 0 0,10 0 0,-10 0 0,0 0 16,0 0-16,0 0 0,0 0 0,0 0 0,0 0 15,0 0-15,-1 0 0,1 0 0,0 0 0,0 0 16,0 0-16,0 0 0,0 0 16,0 0-16,0 0 0,0 0 0,0 0 0,19 0 15,-19-10-15,10 10 0,0 0 0,-10 0 0,10 0 16,-20-10-16,30 10 0,-21 0 0,11 0 0,-10 0 0,10 0 0,0 0 0,0 0 15,-10 0-15,10 0 0,9 0 0,31 0 16,-50 0-16,0 0 0,10 0 0,-11 0 16,1 0-16,0 0 0,0 0 15,0 0-15,0 0 16,0 0-16,0 0 0,0 0 0,0 0 16,0-10-16,9 10 15,-9 0-15,0 0 0,0 0 16,0 0-16,0 0 0,0 0 0,0 0 15,0 0-15,0 0 16,0 0-16,0 0 0,0 0 16,-1 0-16,1 0 0,0 0 0,0 0 15,0 10-15,0-10 0,0 0 0,0 0 16,0 0-16,0 10 0,0-10 0,0 0 16,0 0-16,-1 0 31,-9 10 0</inkml:trace>
  <inkml:trace contextRef="#ctx0" brushRef="#br0" timeOffset="724.97">10984 3870 0,'0'9'78,"0"1"-62,0 0-16,0 0 16,0 0-16,10 0 0,-10 0 15,0 0 1,0 0-16,0 0 0,9-10 0,-9 10 16,0 0-16,0 0 15,0-1-15,0 1 0,0 0 16,0 0-16</inkml:trace>
  <inkml:trace contextRef="#ctx0" brushRef="#br0" timeOffset="2159.94">11023 3770 0,'-10'0'0,"0"0"16,10-10-1,-9 10-15,-1 0 0,0 0 16,0 0-16,0 0 15,0 0-15,0 0 16,0 0 0,0 0-16,0 0 15,10 10-15,-10-10 16,0 0-16,0 10 0,1-10 16,9 10-16,-10-10 0,10 10 15,-10-10-15,10 10 16,0 0-1,-10-10 1,10 10-16,0 0 16,0 0-16,-10-10 15,10 10-15,0 0 0,0-1 16,-10-9-16,10 10 16,0 0-16,0 0 15,0 0-15,0 0 0,0 0 16,0 0-1,0 0-15,0 0 0,0 0 16,0 0-16,0 0 31,10-10-31,-10 9 0,0 1 16,0 0-16,0 0 16,0 0-16,10-10 0,-10 10 0,0 0 0,0 0 0,0 0 15,0 0-15,10-10 0,-10 10 0,10 0 0,-10 0 16,10-1-16,-1-9 0,-9 10 0,0 0 0,10-10 0,0 10 15,-10 0-15,10-10 16,-10 10-16,10-10 16,0 0-16,0 10 15,0-10-15,0 0 16,0 0-16,0 0 0,0 0 0,0 0 16,-1 0-16,1 0 0,0 0 15,0 0-15,0 0 16,0 0-16,0 0 0,0 0 0,0 0 15,0 0 1,0 0-16,0 0 0,-1-10 0,1 10 16,0-10-16,0 10 0,0 0 15,0 0-15,-10-10 0,10 10 0,0 0 16,0 0-16,-10-10 0,10 10 0,0-10 16,0 10-16,0-10 0,-10 1 15,9-1-15,1 10 16,-10-10-16,10 10 0,-10-10 15,0 0-15,0 0 16,10 10-16,-10-10 0,0 0 16,0 0-16,0 0 15,0 0-15,0 0 16,0 0-16,0 1 0,-10 9 16,10-10-16,0 0 15,-10 10-15,10-10 0,-10 0 0,10 0 16,0 0-16,-9 10 0,9-10 15,-10 10-15,10-10 0,-10 10 0,10-10 16,-10 10-16,10-10 0,-10 10 16,10-10-16,-10 10 15,10-10-15,-10 10 16,0 0-16,10-9 0,-10 9 16,10-10-16,-10 10 0,10-10 0,-10 10 0,0-10 15,10 0-15,-10 10 0,1-10 16,-1 10-16,0 0 15,0 0 1,0 0 0,0 0-1,0 0-15,0 0 16,0 0-16,0 0 0</inkml:trace>
  <inkml:trace contextRef="#ctx0" brushRef="#br0" timeOffset="7017.05">18465 2510 0,'-10'0'31,"0"0"-31,0 0 16,0 10-16,0-10 0,10 10 0,0 0 0,-10-10 16,0 10-16,0-10 0,-10 50 0,-19-11 15,9-9-15,-10 10 16,30-20-16,-29 29 0,29-29 0,-10-10 0,0 20 0,-10-10 0,20-1 0,-9 1 15,9 10-15,-30 20 0,10-11 0,10-19 0,-9 30 16,9-21-16,-10-9 0,20 0 0,-10 10 0,0-10 0,10 0 0,-9-1 16,9 1-16,-10 20 0,-10-20 0,10 0 0,10 0 0,-49 59 0,9-39 15,40-21-15,-10 1 0,10 0 0,-9 0 0,-1 10 0,10-10 16,-20-1-16,10 1 0,0 0 0,10 0 0,-9 0 0,-1-10 0,0 10 0,0 9 16,-20 1-16,21-10 0,-51 30 0,50-41 15,0 1-15,1 10 0,-1-10 0,-10 0 0,20 0 0,-10 10 0,0-20 0,1 10 0,-1 10 16,0-20-16,0 10 0,0-1 0,10 1 0,-10 0 0,-49 20 15,49-20-15,10 0 0,-30 0 16,31 0-16,-1 0 0,0-10 0,-10 0 0,10 10 0,0-10 0,0 10 16,0-10-16,0 0 0,10 9 0,-10-9 0,-19 20 15</inkml:trace>
  <inkml:trace contextRef="#ctx0" brushRef="#br0" timeOffset="7666.04">17095 2500 0,'10'0'0,"0"10"0,-10 0 0,10 0 16,10 10-16,-10-20 0,10 20 0,0 10 0,0-11 0,-1-9 0,61 60 15,-60-50-15,9-1 0,1 11 0,10-10 0,29 20 16,40 39-16,-29-29 0,59 39 16,-70-49-16,-39-20 0,39 29 0,-39-29 0,10 0 15,-10-10-15,-11 20 0,11-11 0,-10 1 0,20-10 0,-20 10 0,9 0 0,-9-10 16,20 20-16,-20-11 0,0 1 0,-1-10 0,1 0 0,0 10 0,0-10 0,0 10 15,0-10-15,9 9 0,-19 1 0,0-10 0,30 20 16,-20-10-16,29 29 16,-39-29-16,0 0 0,0-10 0,0 10 15,0-10-15,-10 0 0,10 0 0,-10 0 0,10-1 16,-10 1-16,0 0 0,10-10 0,-10 10 0,0 0 0,10-10 0,-10 10 16,0 0-16,10-10 0,-10 10 0,9-10 0,1 20 0,-10-10 15,0 0-15,0 0 0,10-10 0,-10 9 0,20 11 16,-20-10-16,10-10 0,-10 10 0,10 0 0,-10 0 0,10-10 0,-10 10 0,0 0 15,10 0-15,0 0 0,-10 0 0,10-10 0,-10 10 0,10-1 16,0 1-16,-1 10 0,-9-10 16,10 0-16,-10 0 0,0 0 15</inkml:trace>
  <inkml:trace contextRef="#ctx0" brushRef="#br0" timeOffset="9232">18564 11777 0,'0'0'0,"-10"10"0,-10 0 0,10 0 0,-10 10 0,10-10 16,1 0-16,-11 0 0,20 0 0,-20-10 0,10 9 0,0 11 0,-10-10 0,-10 20 16,20-20-16,-19 20 0,-1-1 15,-10 1-15,30 0 0,-19-10 0,19 0 0,10-10 0,-20 0 0,0 19 0,0-9 16,10 0-16,-10 0 0,0 0 0,11 0 0,-11-1 0,10 1 0,-10 20 15,-30 9-15,40-29 0,-29 50 0,-31 19 16,41-39-16,9-11 0,-20-9 0,20 0 0,0-10 0,0 10 0,-19-1 16,19 1-16,-20 30 0,1-41 0,-1 41 0,-49 19 15,59-29-15,20-30 0,-10 0 0,0-10 16,10-1-16,-10 11 0,11-20 0,-11 10 0,20 0 0,-10 0 0,0 0 0,10 0 0,-10-10 16,0 10-16,10-20 46,0 0-46,0 0 0,0-10 0,0 10 0,0 0 0,0 0 16,0 1-16,0-1 0,0 0 0</inkml:trace>
  <inkml:trace contextRef="#ctx0" brushRef="#br0" timeOffset="9836.98">17512 11509 0,'10'10'16,"-10"0"-16,10-10 0,-10 10 16,20 10-16,-10-10 0,0-10 0,0 10 0,9 10 0,-19-10 0,10 0 15,20 29-15,-20-29 0,0 10 0,10-10 0,-10 10 0,0-10 0,19 19 16,1 11-16,0-10 0,-10 10 15,10-31-15,-20 11 0,9 0 0,-9-10 0,30 30 0,-20-30 0,10 29 16,29 21-16,-39-40 0,0 0 0,10 9 16,-11-9-16,1-10 0,-10 10 0,20-10 0,-20 10 0,10-10 0,9 10 0,-29-11 15,20 11-15,0-10 0,10 10 0,-10-10 0,-10 10 0,10-10 0,9 10 16,11 19-16,-10-19 0,-10 0 0,-10 0 0,9-10 16,-9 0-16,0-10 0,0 10 0,0-1 0,10 11 15,-10-10-15,10 20 0,9-10 0,-9 10 16,0-11-16,-10 1 0,10-10 0,-10 10 0,0-10 0,0 0 0,0 0 15,-1 10-15,11-10 0,-10 0 0,0 9 0,0-9 0,0 0 0,0 0 16,0 0-16,0 0 0,0 0 0,0 0 0,-10 0 0,10 0 16,9 0-16,-9 0 0,0-1 0,-10 1 0,20 10 15,-20-10-15,10 0 0,-10 0 16,0 0-16,10-10 0,-10 10 16,0 0-16,0 0 0,0 0 0,10-10 15,-10 10-15,0-1 0,0 1 16,0 0-16</inkml:trace>
  <inkml:trace contextRef="#ctx0" brushRef="#br0" timeOffset="16833.09">705 11361 0,'0'9'94,"9"-9"-79,-9 10-15,0 0 16,10-10-16,-10 10 0,10-10 31,0 0 47,0 0-78,-10-10 16,10 0-16,0 10 0,0 0 0,0-10 0,0 10 0,-10-9 16,10 9-16,-10-10 0,10 0 0,0 10 0,-1-20 15,11 20-15,0-30 0,-10 20 0,0 0 16,0 10-16,-10-10 0,10 10 0,0-10 0,-10 0 0,10 10 15,0-9-15,-1 9 0,1-20 0,0 10 16,0 10-16,-10-10 0,10 10 0,0-10 0,0 10 16</inkml:trace>
  <inkml:trace contextRef="#ctx0" brushRef="#br0" timeOffset="17660.09">625 11767 0,'10'0'63,"-10"10"-63,0 0 16,0 0-16,0 0 15,10-10-15,-10 10 16,10-10 31,0 0-47,0 0 15,0 0-15,-10-10 0,10 0 16,-10 0-16,19 0 0,-9 10 16,0-20-16,0 11 0,0-1 0,-10 0 0,10 0 15,0 10-15,-10-10 0,10 10 0,-10-10 0,10 10 0,-10-10 16,10 10-16,-10-10 0,10 10 0,-10-10 0,10 10 0,-10-10 0,10 10 15,-1 0-15,1-20 0,0 20 16,-10-10-16</inkml:trace>
  <inkml:trace contextRef="#ctx0" brushRef="#br0" timeOffset="18611.06">605 12234 0,'0'10'78,"10"-10"-78,-10 10 0,10-10 16,-10 9-16,0 1 0,10-10 16,-10 10-16,0 0 0,0 0 15,10-10-15,0 0 32,0 0-1,0 0-16,0 0 95,-10-10-110,0 0 0,10 0 15,0 0-15,-1 10 0,-9-9 0,10 9 16,-10-10-16,0 0 0,30-10 0,-30 10 0,20-10 16,-10 20-16,0-10 0,-10 0 0,10 0 0,0 0 0,0 10 0,0-10 15,-10 1-15,0-1 0,9 0 0,1 0 0,10 0 16,0-10-16,-10 10 0,20-20 0,-10 20 16,-11 10-16,21-19 0,-20 19 0,0-10 15,10 0-15,-20 0 0,10 10 0,0 0 0,-10-10 0,10 10 16,0 0-16</inkml:trace>
  <inkml:trace contextRef="#ctx0" brushRef="#br0" timeOffset="20482.02">1349 13137 0,'10'0'0,"0"0"0,0-10 15,0 10 1,0 0-16,-10-10 0,10 10 0,0 0 16,0 0-16,-10-10 0,10 10 15,0 0-15,0 0 0,-10-10 0,19 10 16,-9 0-16,0 0 15,0 0-15,10 0 16,-10 0-16,0 0 0,0 0 0,0 0 16,0 0-16,0 0 0,-1 0 0,1 0 0,0 0 15,0 0-15,0 0 0,0 0 0,0 0 0,0 0 0,0 0 16,0 0-16,20 0 0,-11 0 0,1 0 16,-10 0-16,10 0 0,0 0 15,10 0-15,-20 0 0,-1-10 0,1 10 16,0 0-16,0 0 0,0 0 0,0 0 0,0 0 0,10 0 0,-10 0 15,0-10-15,0 10 0,0 0 0,-1 0 0,11 0 0,-10 0 0,0 0 0,0-10 16,0 10-16,20-10 0,-10 10 16,-10 0-16,-1 0 0,1 0 15,0 0 1,0 0-16,0 0 16,0 0-16,0 0 0,0-10 0,0 10 15,0 0-15,0 0 0,0 0 0,-1 0 0,11 0 16,-10 0-16,-10-10 0,10 10 0,0 0 0,0 0 0,0 0 15,10 0-15,-10 0 0,0 0 0,0 0 16,-1 0-16,1 0 0,0 0 0,0 0 16,0 0-16,0 0 0,0 0 0,0 0 0,0 0 15,0 0-15,0 0 16,0 0-16,0 0 0,-1 0 0,1 0 16,0 0-16,0 0 0,0 0 15,0 0-15,0 0 0,0 10 16,0-10-16,0 0 0,0 0 0,0 0 0,0 0 15,-1 0-15,11 0 0,0 0 16,-10 0-16,-10 10 0,20-10 0,-10 0 0,0 0 0,0 0 0,9 0 16,-9 0-16,10 10 0,20 0 0,-30-10 15,0 0-15,0 0 0,0 0 0,0 0 0,-10 10 16,9-10-16,1 0 0,0 0 0,0 0 16,0 0-16,0 0 0,0 0 15,0 0-15,0 0 16,0 0-16,0 0 15,0 0 17</inkml:trace>
  <inkml:trace contextRef="#ctx0" brushRef="#br0" timeOffset="21961.98">1399 13206 0,'10'0'47,"0"0"-47,0 0 0,0 0 15,0 0-15,0 0 0,-1 0 0,1 0 16,0 0-16,0 0 0,0 0 0,20 0 16,-20 0-16,0 0 0,0 0 0,0 0 0,0 0 0,-1 0 0,1 0 15,10 0-15,-10-10 0,10 10 16,-10 0-16,10 0 0,-10 0 0,0 0 15,0 0-15,-1 0 0,1 0 0,0 0 0,0 0 16,0 0-16,0 0 0,0 0 0,0 0 0,0 0 16,0 0-16,0 0 0,10 0 0,9 0 15,11 0-15,-20 0 16,-10 0-16,0 0 0,10 0 0,-11 0 0,1 0 16,0 0-16,0 0 0,0 0 0,10-10 0,-10 10 0,0 0 0,0 0 15,0 0-15,0 0 0,0 0 0,-1 0 0,1 0 16,0-10-16,0 10 0,0 0 0,0 0 0,0-10 15,0 10-15,0 0 0,-10-10 0,10 10 16,0 0-16,9-10 0,-9 10 0,0 0 16,0 0-16,0 0 0,0 0 0,0 0 15,0 0-15,0 0 0,0 0 0,0 0 16,0 0-16,0 0 16,-1 0-16,1 0 15,0 0-15,0 0 16,0 0-16,0 0 0,0 0 15,0 0-15,-10-9 0,10 9 0,0 0 16,0 0-16,-10-10 31,10 10 16,0 0-16</inkml:trace>
  <inkml:trace contextRef="#ctx0" brushRef="#br0" timeOffset="45240.86">1885 9733 0,'10'0'0,"0"0"16,10 0 0,-10 0-16,0 0 15,0 0-15,0 0 0,39 0 16,-39 0-16,0 0 0,50 10 16,-50 0-16,59-10 0,60 10 15,-40-10 1,20 0-16,70 0 15,-149 0-15,-20 0 16,69-10-16,20 10 16,0-10-16,21 10 31,-111 0-31,41-10 0,20 10 31,-61 0-31,31 0 0,-20 0 0,-10 0 16,0 0-16,49-10 0,-49 10 0,10 0 15,10 0-15,-10 0 0,0 0 0,-1 0 0,1 0 0,0 0 0,-10-9 16,10 9-16,0 0 0,-10 0 0,9 0 0,-9 0 0,10 0 0,0-10 16,0 10-16,0 0 0,0 0 0,9 0 15,-9 0-15,10 0 0,-20-10 0,0 10 16,0 0-16,0 0 0,0 0 0,0 0 0,-1 0 0,1 0 16,10 0-16,-10 0 0,20-10 0,-20 10 0,0 0 0,10 0 15,-11 0-15,1 0 0,10 0 0,-10 0 0,0 0 0,0 0 0,10 0 16,20 0-16,-21 0 0,21 0 15,-30 0-15,10 0 0,0 0 0,0 0 0,-1 0 0,11 10 0,-10-10 0,0 0 16,0 0-16,0 0 0,-1 10 0,11-10 0,-10 0 0,20 0 16,-11 19-16,21-19 0,0 0 0,-11 0 0,-29 0 0,30 10 0,-10-10 15,-10 0-15,9 0 0,1 0 0,10 0 0,-30 0 0,10 10 0,19-10 16,21 0-16,-40 0 0,39 0 0,11 0 16,-51 0-16,41 0 0,-50 0 0,10 0 0,0 0 0,-1 0 0,1 0 15,0 0-15,-10 0 0,10 0 0,-10 0 0,0 0 0,0 0 0,0 0 0,9 0 16,-9 0-16,10 0 0,0 0 0,-10 0 15,10-10-15,-10 10 0,0 0 0,0 0 0,-1 0 0,1 0 0,0 0 16,0 0-16,0-10 0,0 10 0,10 0 16,-10 0-16,20-9 0,-20 9 0,-1 0 0,1 0 15,0 0-15,0 0 0,0 0 0,0 0 0,0 0 0,10 0 0,0 0 16,-10 0-16,9 0 0,31 0 0,-20 0 0,0 0 16,-11 0-16,1 0 0,10 0 0,-10 0 0,0 0 0,0 0 0,-1 0 15,11 0-15,-10 0 0,0 0 0,29 0 0,-29 0 0,0 0 16,30 0-16,-11 0 0,-19 0 0,10 0 0,-10 0 0,0 0 0,0 0 15,-1 0-15,-9 0 0,30 0 0,-40-10 0,20 10 0,20 0 0,-21 0 16,1 0-16,40 0 0,-40 0 16,9 0-16,-19 0 0,0 0 0,0-10 0,0 10 0,0 0 15,0 0-15,0 0 0,0 0 0,0 0 0,0 0 0,0 0 0,19 0 16,11 0-16,-10 0 0,0 0 16,9 0-16,-19 0 0,20 0 0,-20 0 0,9 0 0,-9 0 0,0 0 15,10 0-15,-10 0 0,19 0 0,-29 0 0,30 0 0,-20 0 0,10 0 16,29 0-16,-39 0 0,10 0 0,-1 0 0,31-10 0,-30 10 15,-10 0-15,9 0 0,1 0 0,-10 0 0,10 0 0,9 0 0,-9 0 0,20-10 16,-1 10-16,1 0 0,-30 0 0,0 0 0,0 0 16,-1 0-16,1 0 0,10 0 0,-10-10 0,10 10 0,-11 0 0,1 0 0,0 0 15,10 0-15,-10 0 0,0 0 0,-1 0 0,1 0 0,0 0 0,0 0 16,0-10-16,0 10 0,0 0 0,-1 0 0,1 0 0,10 0 16,10-10-16,29 10 0,-49 0 0,0-10 0,10 10 15,-21 0-15,31 0 0,-30 0 0,10 0 0,-10-10 16,10 10-16,-10 0 0,0 0 0,-1 0 0,1 0 0,10 0 0,0-10 0,-10 10 0,10 0 15,0 0-15,-10 0 0,0 0 0,9 0 0,-9-10 0,10 10 16,-10 0-16,10 0 0,0 0 0,-10 0 0,10 0 0,-1 0 0,21-10 16,-30 10-16,10 0 0,0 0 0,-1 0 0,41-9 15,-30 9-15,9 0 0,-19 0 16,30 0-16,-40 0 0,0 0 0,10 0 0,-10 0 0,9 0 0,-9 0 16,0 0-16,0 0 0,10 0 0,-10 0 0,10 0 0,-10 0 0,0 0 0,9 0 15,1-10-15,0 10 0,0 0 0,0 0 0,-10 0 0,10 0 0,19 0 16,-19 0-16,0 0 0,10 0 0,0 0 0,-1 0 15,-19 0-15,30 0 0,-20 0 0,0 0 0,-1 0 0,31 0 16,10 0-16,-31 0 0,11 0 16,0 0-16,-30 0 0,9 0 0,1 0 0,0 10 0,0-10 0,-10 0 15,10 0-15,-10 0 0,10 0 0,-1 0 0,-9 0 0,20 0 16,-20 0-16,0 0 0,0 0 0,0 0 0,10 0 0,9 0 16,-19 0-16,10 0 0,-10 0 0,0 0 0,0 0 15,0 0-15,0 0 0,0 0 0,0 0 0,-1 0 0,1 0 16,0 0-16,0 0 0,0 0 0,0 0 0,0 0 0,10 0 15,0 0-15,29 0 0,1 0 16,59 0-16,-89 0 0,10 0 16,-10 0-16,29 0 0,-19 0 0,-10 0 0,0 0 0,49 0 15,-39 0-15,-10 0 0,9 0 0,-9 0 0,10 0 0,-10 0 0,0 0 16,0-10-16,-1 10 0,1 0 0,0 0 0,-10 0 0,10 0 0,20 0 16,-40-10-16,19 10 0,11 0 0,-10 0 0,-10 0 0,10 0 0,-10 0 15,10 0-15,-11 0 0,1 0 0,0 0 0,10 0 0,-10 0 16,0 0-16,10 0 0,0 0 0,9-10 15,-9 10-15,10 0 0,-20 0 0,0 0 0,10 0 0,-10 0 0,9 0 0,1 0 16,-10 0-16,0 0 0,10 0 0,-10 0 0,10 0 0,-10 0 0,10 0 16,-1 0-16,-9 0 0,0 0 0,20-10 0,-10 10 15,10-10-15,-20 10 0,-1 0 16,-9-10 0</inkml:trace>
  <inkml:trace contextRef="#ctx0" brushRef="#br0" timeOffset="48112.78">19645 5427 0,'-10'0'0,"-9"10"0,19 0 0,-10-10 16,10 10-16,-10 0 0,0 0 0,10 0 0,-10-10 0,0 20 0,0-10 16,-10-1-16,10 1 0,10 10 0,-20-10 0,-19 20 15,9 0-15,10-10 0,-10 9 0,-9 21 0,-11-10 16,30-30-16,-39 39 0,39-29 0,-30 20 16,40-20-16,-49 9 0,49-19 0,-10 0 0,-20 20 15,1 0-15,-11 9 0,30-29 0,10 0 0,-10 10 0,11-20 16,-1 10-16,0 0 0,-10 0 0,10 0 0,-10 0 0,0 9 15,0-9-15,-19 0 0,19 0 0,10 10 16,-20 0-16,10-10 0,-9 0 0,-1 10 0,10-10 16,0-1-16,0 1 0,0 0 0,-9 0 0,9 0 0,10 0 15,-50 30-15,41-20 0,9-20 0,0 10 16,-10-10-16,10 9 0,0 1 0,0-10 0,0 10 0,0 0 16,-20 0-16,21 0 0,-31 10 0,0 0 15,10-10-15,20-10 0,-19 10 0,29 0 16,-10-10-16,-10 0 0,10 9 0,-10 1 0,10-10 0,0 10 0,0-10 0,-9 10 15,9 0-15,0-10 0,-10 10 0,10-10 0,0 10 16,0-10-16,0 0 0,10 10 0,-10-10 0</inkml:trace>
  <inkml:trace contextRef="#ctx0" brushRef="#br0" timeOffset="48585.8">18246 5705 0,'0'0'15,"10"0"-15,0 0 0,-10 10 0,10-10 0,-10 10 0,20-10 0,-10 20 16,-10-10-16,20 0 0,0 0 0,-10 9 0,-1 1 0,11-10 0,0 10 0,-10 0 16,10 0-16,0 0 0,0-1 0,29 41 0,1-20 15,29 39-15,-9-20 0,-51-29 0,21-10 16,49 59-16,11 1 0,-51-40 0,21 9 15,-11 1-15,-39-20 0,0-11 0,10 1 0,-10 0 0,-1 0 16,11-10-16,-10 10 0,0 9 0,0-19 0,-10 10 0,9-10 0,-9-10 0,10 20 16,-10-10-16,-10 0 0,10 0 0,10 0 0,-10 0 0,0-1 0,0 1 15,0 0-15,0 0 0,-1 0 16,1 0-16,0-10 16,-10 10-16,0 0 0,0 0 31</inkml:trace>
  <inkml:trace contextRef="#ctx0" brushRef="#br0" timeOffset="50602.75">22136 9079 0,'10'0'31,"-10"9"-31,10-9 0,-10 10 0,0 0 16,0 0-16,0 0 0,0 0 0,0 0 15,0 0-15,10-10 0,-10 10 0,0 0 16,0 0-16,9-10 78,-9-10-78,10 0 0,-10 0 16,10 10-16,0-20 0,-10 10 0,0 0 0,20-20 15,-20 21-15,0-1 0,10 0 0,0 0 0,0 0 0,-10 0 16,10-10-16,10 0 0,-10-10 0,9 1 16,-9 19-16,0-10 0,0 10 0,0 10 0,-10-20 0,0 10 15,10 0-15,10-19 0,-10 29 0,0-10 0,0 0 0,0 0 16,-10-10-16,9 10 0,-9-10 0,10 20 0,10-20 0,10-9 16,-30 19-16,0 0 0,20-10 0,-20 10 0,10 10 0,-10-10 15,10 0-15,0 0 0,-1 0 0,-9 0 0,10 0 16,-10 0-16,20 1 0,-20-1 0,10 10 0,-10-10 15,10 10-15,0 0 0,-10-10 0,0 0 0,0 0 0,10 10 0,-10-10 16,10 0-16,-10 0 0,10 10 16</inkml:trace>
  <inkml:trace contextRef="#ctx0" brushRef="#br0" timeOffset="59979.58">6648 11321 0,'0'-10'16,"10"10"46,0 0-62,-10 10 16,9-10-16,1 10 16,-10 0-16,10-10 0,0 0 15,-10 10 79,10-10-94,-10 10 16,10-1-16,-10 1 0,10-10 15,-10 10-15,0 0 0,10-10 16,-10 10-16,0 0 0,0 0 0,10-10 16,-10 10-16,0 0 0,10-10 0,-10 10 15,0 0-15,0 0 16,10 0-16,0-10 0,-10 9 15,10-9-15,-1 10 16,1-10 47,0 0-48,-10 20-15,0-10 0,0 0 16,10 0-16,-10 0 0,10-10 0,-10 10 15,0 0-15,10-10 0,-10 20 0,10-10 0,-10-1 16,10-9-16,-10 10 0,0 0 16,0 0-16,0 0 0,0 0 15,0 0 32,0 0-16,-10-10-31,10 10 16,-10 0-16,0-10 16,10 10-16,-10 0 0,10 0 15,-10-10-15,10 9 16,0 1-16,-10-10 0,10 10 16,-10-10-16,10 10 0,0 0 15,-9-10-15,9 10 16,0 0-1,-10-10 17</inkml:trace>
  <inkml:trace contextRef="#ctx0" brushRef="#br0" timeOffset="61050.55">6797 11698 0,'0'10'31,"-10"-10"-15,10 10-16,0 0 15,-10-10-15,10 10 0,0 0 16,0-1 0,0 1-16,0 0 15,-10-10-15,10 10 0,0 0 16,-10-10-1,10 10-15,0 0 0,0 0 0,0 0 16,0 0 0,-10-10-16,10 10 0,10-10 140,0 0-124,0 0-16,0 0 0,0 0 16,-1 0-16,1 0 15,0 0-15,0 0 31</inkml:trace>
  <inkml:trace contextRef="#ctx0" brushRef="#br0" timeOffset="62471.31">6658 11222 0,'-10'0'109,"0"0"-93,10 10-1,-10-10-15,0 0 0,0 0 16,0 0-16,10 9 0,-10-9 16,0 0-16,10 10 15,-10-10-15,0 0 0,0 0 16,10 10-16,-9-10 15,9 10 17,0 0 140,0 0-157,9-10-15,-9 10 0,10-10 0,-10 10 0,10-10 0,0 10 16,0-10-16,-10 10 0,0 0 15,10-10-15,0 0 0,0 0 16,-10 10 0</inkml:trace>
  <inkml:trace contextRef="#ctx0" brushRef="#br0" timeOffset="103456.13">1121 12581 0,'10'0'110,"0"0"-95,-10-10 1,10 10-16,0 0 16,0 0-1,0 0-15,0 0 16,0 0-16,0 0 16,-1 0-16,1 0 15,0 0-15,0 0 16,0 0-1,0 0-15,0 0 16,0 0 0,0 0-16,0 0 15,0 0-15,0 0 0,-10-10 16,10 10-16,-1 0 0,1 0 16,0 0-16,0 0 0,50 0 15,-50 0 1,0 0-16,-1 0 0,1 0 0,0 0 0,0 0 0,0 0 15,10 0-15,-10 0 0,10 0 0,-10 0 16,0 0-16,0 0 0,-1 0 16,1 0 46,0 0-46,0 0-16,0 0 15,0 0-15,0 0 0,0 0 0,0 0 0,0 0 16,0 0-16,0 0 0,0 0 0,-1 0 16,1 0-16,0 0 0,0 0 15,10 0-15,-10 0 0,0 0 16,0 0-16,0 0 16,0 0-16,0 0 15,0 0-15,-1 0 16,11 0-16,0 0 0,-10 0 15,0 0-15,0 0 0,0 0 0,0 0 0,0 0 0,0 0 16,0 0-16,9 0 0,-9 0 0,0 0 0,0 0 16,0 0-16,0 0 0,0 0 0,0 0 0,0 0 15,0 0-15,10 0 0,-11 0 0,1 0 16,0 0-16,0 0 0,0 0 0,0 0 16,0 0-16,0 0 15,0 0 48,0 0-48,0 0-15,0 0 16,9 0-16,-9 0 0,0 0 0,0 0 16,0 0-16,0 0 0,-10 10 0,10-10 0,0 0 0,0 0 15,0 0-15,0 0 0,-10 10 0,19-10 16,-9 0-16,0 0 0,0 0 0,0 0 0,0 0 15,0 0-15,0 0 0,10 0 16,-10 0-16,0 0 0,0 0 0,-1 0 16,1 0-16,0 0 0,0 0 0,0 0 0,0 0 0,0 0 15,0 0-15,0 0 0,0 0 0,0 0 0,0 0 0,0 0 16,-1 0-16,1 0 0,0 0 0,0 0 0,0 0 0,10 10 16,-10-10-16,0 0 0,0 0 15,0 0-15,0 0 0,-1 0 16,1 0-16,0 0 15,0 0 1,-10 10 0,10-10-1,0 0 1,0 0-16,0 0 0,0 0 16,0 0-16,-10 10 0,10-10 0,10 10 15,-1-10-15,-9 0 0,0 0 16,0 0-16,0 0 0,-10 10 0,10-10 0,0 0 0,0 0 0,10 0 15,-10 0-15,0 0 0,-1 0 0,1 0 16,0 0-16,0 0 0,10 0 16,-10 0-16,0 0 0,0 0 0,0 0 0,0 0 15,0 0-15,0 0 0,-10-10 16,19 10-16,-9 0 0,0-10 0,0 10 0,0 0 16,0 0-16,0 0 0,0 0 15,0 0-15,0 0 0,0-10 0,0 10 16,-1 0-16,1 0 0,0 0 0,0-10 0,0 10 15,0 0-15,0 0 0,0 0 0,0 0 16,0 0-16,0 0 0,10-10 16,-11 10-16,1 0 0,0 0 15,0 0-15,0 0 0,0 0 0,0 0 0,0 0 16,0 0-16,0 0 0,0 0 16,0 0-16,-1 0 0,1 0 0,0 0 0,0 0 15,0 0-15,0 0 0,0 0 16,10 0-16,-10 0 15,0 0-15,0 0 16,0 0-16,-1 0 0,-9 10 16,10-10-16,0 0 15,0 0-15,0 0 0,0 0 0,0 0 16,10 0-16,-10 0 16,10 0-16,-10 0 0,-1 0 15,1 0-15,0 0 0,0 0 0,0 0 0,0 0 16,0 0-16,0 0 0,0 0 0,0 0 15,10 0-15,-10 0 16,-1 0-16,1 0 0,0 0 0,0 0 0,0 0 16,0 0-16,0 0 0,0 0 0,0 0 0,0 0 15,0 0-15,0 0 0,-1 0 0,1 0 0,0 0 0,0 0 16,0 0-16,10 0 0,-10 0 0,10 0 16,-10 0-16,10 0 0,-1 0 15,1 0-15,-10 0 0,10 0 16,-10 0-16,0 0 0,0 0 15,0 0-15,0 0 0,0 0 16,-1 0-16,1 0 16,0 0-16,0 0 15,0 0-15,0 0 0,-10-10 0,10 10 16,0 0-16,0 0 16,0 0-16,0 0 0,0 0 0,0 0 15,-1 0-15,1 0 0,0 0 0,10 0 16,-10-10-16,0 10 0,0 0 0,0 0 15,0 0-15,0 0 0,0 0 0,0 0 0,-1 0 16,11 0-16,-10 0 0,10-10 16,0 10-16,-10 0 0,0 0 0,0 0 15,10 0-15,-11 0 0,1 0 16,0 0-16,0 0 0,0 0 0,0 0 0,0 0 0,0 0 16,0 0-16,0 0 0,0 0 0,9 0 15,-9 0-15,0 0 0,20 0 0,-20 0 16,0 0-16,0 0 0,0 0 0,0 0 0,0 0 15,0 0-15,-1 0 0,1 0 0,0 0 16,0 0-16,0 0 0,0 0 0,0 0 16,0 0-16,0 0 0,0 0 0,10 0 15,-10 0-15,-10-10 0,9 10 0,1 0 0,0 0 16,0 0-16,0 0 0,-10-10 0,10 10 0,0 0 0,0 0 16,20 0-16,-20-10 0,0 10 15,9 0-15,-9 0 0,0 0 0,0 0 0,-10-10 0,10 10 0,0 0 0,0 0 16,0 0-16,0 0 0,10 0 0,-11 0 0,1 0 0,10 0 0,-10 0 15,10-10-15,0 10 0,-10 0 0,10 0 0,-10 0 0,9 0 16,11 0-16,-20 0 0,10 0 0,-10 0 0,10 0 16,-10 0-16,0 0 0,-1 0 0,1 0 0,0 0 0,0 0 0,10 0 15,0 0-15,-10 0 0,0 0 0,0 0 16,0 0-16,0 0 0,-1 0 16,1 0-16,0 0 15,0 0-15,0 0 0,0 0 0,0 0 16,0 0-16,0-9 0,0 9 15,0 0-15,0 0 0,0 0 0,-1-10 16,1 10-16,0 0 0,0 0 0,0 0 16,0 0-16,0 0 0,0 0 0,0 0 15,0 0-15,0 0 0,0 0 0,0 0 16,-1 0-16,1 0 0,10 0 16,-10 0-16,0 0 15,0 0-15,0 0 0,0 0 0,0 0 16,-10-10-16,10 10 0,0 0 0,-1 0 15,1 0-15,0 0 0,10 0 16,-10 0-16,10 0 0,0-10 0,19 10 16,-29 0-16,20-10 0,-20 10 0,10 0 15,-10 0-15,10 0 0,-10 0 0,0 0 0,-1 0 0,11 0 0,-10 0 16,0 0-16,-10-10 0,10 10 0,0 0 0,10 0 0,-10 0 0,0 0 16,0 0-16,0 0 0,-1 0 0,1 0 0,0 0 0,0 0 15,0 0-15,0 0 0,0 0 16,0 0-16,0 0 0,0 0 0,0 0 15,0 0-15,-1 0 0,1 0 16,0 0-16,0 0 0,0 0 0,0 0 16,10 0-1,-10 0-15,0 0 0,0 0 0,0 0 16,0 0-16,-1 0 16,1 0-16,0 0 31,0 0-31,0 0 15,0 0 17,0 0-17,0 0-15</inkml:trace>
  <inkml:trace contextRef="#ctx0" brushRef="#br0" timeOffset="111468.12">12442 8543 0,'0'10'47,"10"-10"-31,-10 10-16,10-10 16,0 0-16,0 0 15,-10 9-15,10-9 16,0 10-16,0-10 0,-10 10 15,9-10-15,1 0 0,-10 10 0,10-10 16,-10 10-16,10-10 0,-10 10 16,10-10-16,0 0 15,-10 10-15,10-10 0,0 0 16,0 10-16,0-10 0,-10 10 0,10 0 16,0-10-16,0 0 0,-1 10 15,1-10-15,0 0 0,-10 10 0,20-10 16,-10 0-16,0 0 0,0 0 0,-10 10 0,10-10 15,0 0-15,0 0 0,-10 9 0,10-9 0,0 0 0,-1 10 0,1-10 16,0 10-16,0-10 0,-10 10 0,30-10 16,-20 0-16,0 0 0,-10 10 0,10-10 0,0 0 0,0 10 15,-1 0-15,1-10 0,0 0 16,-10 10-16,10-10 0,0 10 16,-10 0-1,10-10-15,-10 10 16,10-10-1,-10 10-15,0 0 32,0-1-17,0 1 79,0 0-94,0 0 16,0 0-16,-10 0 15,10 0-15,0 0 0,-10-10 0,10 10 0,0 0 16,-10 10-16,10-10 0,-20 19 16,20 1-16,0-20 0,-10 0 15,10 0-15,-9 0 0,9 10 0,0-10 0,-10-1 0,0 11 0,10-10 0,-10 10 16,-10 10-16,20-10 0,0-10 0,-10 9 15,10-9-15,0 10 0,0-10 0,0 0 0,-10 0 0,10 0 0,0 0 16,0 0-16,0 0 0,-10 19 0,10-9 16,0 0-16,-10 0 0,10 0 15,-10-20-15,10 10 0,0 0 0,0 0 0,-10-10 0,10 9 0,0 1 16,0 0-16,-9-10 0,9 10 16,0 0-1,-10-10 1,10 10 46,0 0-62,0 0 47,0 0 266,0 0-313,0 10 15,0-10-15,0-1 0,0 1 0,0 0 16,0 0-16,0 0 0,0 10 0,10-10 0,-10 0 16,0 10-16,9-10 0,-9 9 0,0-9 0,0 0 0,0 0 0,0 0 15,10 0-15,-10 0 0,0 0 0,0 0 0,10 10 0,-10-1 16,0-9-16,0 0 0,10 0 0,-10 0 15,-10-10 157,0 0-156,0 0 0,1 0-1,-1 0 1,0 0-16,0 0 15,0 0-15,0 0 0,0 0 16,0 0-16,0 0 0,0 0 0,0 0 16,0 0-16,0 0 0,1 0 15,-1 0-15,0 0 0,0 0 0,0 0 16,0 0-16,0 0 0,0 0 16,0 0-16,0 0 15,0 0-15,0 0 16,0 0-16,1 0 15,-1 0-15,0 0 0,0 0 16,0 0 0,0 0-16,0 0 15,0 0-15,0 0 0,0 0 16,0 0-16,0 0 0,0 0 16,1 0-16,-1 0 0,0 0 15,0 0 1,0 0-16,0 0 15,20 0 110,0 0-125,0 0 0</inkml:trace>
  <inkml:trace contextRef="#ctx0" brushRef="#br0" timeOffset="119748.02">22245 8057 0,'-10'0'0,"20"0"0,-20-10 15,0 10-15,0 0 0,10-10 0,-10 10 0,0 0 0,0 0 16,-9 0-16,9-10 0,0 10 0,0 0 15,0 0-15,0 0 0,-10 0 0,10 0 0,-10 0 16,10 0-16,10-10 0,-10 10 0,1 0 0,-1 0 0,0 0 0,-10 0 16,10 0-16,-10 0 0,20-10 0,-20 10 0,10 0 0,-10 0 0,1 0 0,-1 0 15,10-10-15,0 10 0,-30 0 0,30 0 0,-10 0 0,1 0 0,-1-10 0,0 10 16,0 0-16,-49 0 0,29 0 0,-49-10 16,69 10-16,0 0 0,0 0 0,-20 0 15,21 0-15,-31 0 0,10 0 0,30 0 0,-9 0 0,-1 0 16,0 0-16,0 0 0,0 0 0,-10 0 0,21 0 0,-21 0 0,10 0 0,0 0 15,0 0-15,0 0 0,-29 0 0,9 0 0,30 0 0,0 0 16,-29 0-16,19 0 0,0 0 0,-10 0 0,10 0 16,0 0-16,-19 0 0,19 0 0,10 0 0,-10 0 0,0 0 15,10 0-15,-10 0 0,-19 0 0,19 0 0,10 0 0,-10 0 16,10 0-16,0 0 0,-10 0 0,1 0 0,-1 0 0,0 0 0,10 0 0,-20 0 16,10 0-16,11 0 0,-11 0 0,0 0 0,-20 0 0,30 0 0,-10 0 15,-29 0-15,29 0 0,-20 0 0,20 0 0,-29-10 0,29 10 0,-10 0 16,-29 0-16,39 0 0,0 0 0,10 0 0,-10 0 0,0 0 15,1 0-15,-1 0 0,-40 0 0,40 0 0,10 0 16,-19-10-16,9 10 0,0 0 0,0 0 0,-20 0 0,21 0 16,-1-10-16,0 10 0,10 0 0,0 0 0,-10 0 0,0 0 0,0 0 0,1 0 15,-1 0-15,0 0 0,0 0 0,-20 0 0,21 0 0,9-9 16,-40 9-16,30 0 0,0 0 0,0 0 0,11 0 0,-1 0 0,0 0 16,-10 0-16,-10 0 0,-19 0 15,39 0-15,0 0 0,0 0 0,0 0 0,0 0 0,0 0 0,0 0 16,0 0-16,0 0 0,0 0 0,0 0 0,0 0 0,1 0 0,-1 0 15,0 0-15,0 0 0,0 0 0,-10 0 0,10 0 0,0 0 16,0-10-16,0 10 0,0 0 0,0 0 0,1 0 16,-1 0-16,0 0 0,0 0 0,0-10 15,0 10-15,0 0 0,0 0 0,0 0 0,0 0 0,0 0 0,0 0 16,0 0-16,1 0 0,-1 0 0,10-10 0,-10 10 0,0 0 0,0 0 0,-10 0 16,10 0-16,10-10 0,-10 10 0,0 0 0,-10-10 0,-9 10 15,19 0-15,-30-10 0,30 10 0,0 0 0,-10-10 0,1 10 0,9 0 16,-10-10-16,10 10 0,-20 0 0,-10 0 0,21 0 15,-21-10-15,30 10 0,0 0 0,-10 0 0,0 0 0,0-10 0,1 10 16,-1 0-16,0 0 0,10 0 0,-10 0 0,0 0 0,0 0 0,1 0 0,-11 0 16,10 0-16,10 0 0,-20 0 0,20 0 0,-9 0 0,-31 0 15,10 0-15,20 0 0,-39 0 16,39 0-16,0 0 0,0 0 0,1 0 0,-11 0 0,10 0 0,0 0 16,-10 0-16,1 0 0,9 0 0,0 0 0,10 0 0,0 0 0,-10 0 15,0 0-15,0 0 0,1 0 0,-1 0 0,0 0 0,0 0 0,0 0 0,0 0 16,-9 0-16,-31 0 0,40 0 0,10 0 0,-29 0 0,29 0 15,0 0-15,-30 0 0,10 0 0,11 0 0,-41 0 16,20-10-16,30 10 0,-9 0 0,-11 0 0,0 0 16,10 0-16,-10 0 0,11 0 0,-1 0 0,0 0 0,10 0 0,-20 0 15,20 0-15,-10 0 0,10 0 0,-9 0 0,-1 0 0,10 0 0,-10 0 0,0 0 16,10 0-16,-19 0 0,9 0 0,10 0 0,-10 0 0,0 0 0,0 0 16,0 0-16,1 0 0,-11 0 0,20 0 0,-30 0 15,20 0-15,10 0 0,0 0 0,-9 0 0,-11 0 16,10 0-16,10 0 0,-10 0 0,10 0 0,0 0 0,0 0 0,-9 0 15,9 0-15,0 0 0,0 0 0,0 0 0,0 0 0,0 0 16,-10 0-16,10 0 0,0 0 0,1 0 0,-1 0 0,0 0 0,0 0 16,0 0-16,0 0 0,0 0 0,-10 0 0,0 0 15,0 0-15,11 0 0,-21 0 0,20 0 0,0 0 0,-10 0 16,-10 0-16,-9 0 0,9 0 16,0 0-16,20 0 0,-10 0 0,0 0 0,11 0 15,-1 0-15,0 0 0,0 0 0,0 0 0,0 0 0,0 0 0,0 0 0,0 0 16,0 0-16,0 0 0,0 0 0,0 0 0,1 0 0,-1 0 0,0 0 15,0 0-15,0 0 0,0 0 0,0 0 0,-20 0 16,0 0-16,-9-10 0,19 10 16,10 0-16,-10 0 0,0 0 0,10-9 0,1 9 0,-11 0 0,0 0 0,-10 0 15,20 0-15,-20 0 0,11 0 0,-1 0 0,0 0 0,0-10 16,0 10-16,-20 0 0,-19 0 0,29 0 16,-29 0-16,39 0 0,0 0 0,0 0 0,-29 0 15,39 0-15,-10 0 0,-10 0 0,0 0 16,20 0-16,-10 0 0,11 0 0,-1 0 0,-10 0 0,10 0 0,0 0 15,0 0-15,0 0 0,0 0 0,0 0 0,0 0 0,-10 0 16,11 0-16,-1 0 0,0 0 0,0 0 16,0 0-16,0 0 0,0 0 0,0 0 15,0 0-15,0 0 78,0 0-78,10 10 16,-10-10-16,0 9 0,1-9 0,9 10 16,0 0-16,-10-10 0,10 10 0,-10-10 15,10 10-15,-10-10 0,0 0 0,10 10 16,-10-10-16,0 10 0,10 0 0,0 0 16,-10-10-16,0 10 0,0 0 0,0-10 15,0 0-15,10 10 0,-10 0 0,10-1 16,-9-9-16,9 10 0,-10-10 0,10 10 0,-10 0 0,0-10 15,0 0-15,10 10 0,-10-10 0,10 10 16,-10-10-16,10 10 0,-10 0 0,0-10 0,10 10 16,-10-10-16,10 10 0,-10-10 0,0 0 0,10 20 15,-10-11-15,1-9 0,9 10 0,-10-10 0,10 10 0,-10-10 16,0 0-16,10 10 0,-10-10 0,10 10 0,-10 0 16,0 0-16,10 0 0,-10-10 15,10 10-15,-10-10 0,0 0 0,10 10 16,0 0-16,-10 0 0,0-10 0,10 10 15,-9-1-15,9 1 0,-10-10 0,0 0 16,10 10-16,0 0 0,-10-10 0,10 10 0,0 0 16,-10-10-16,10 10 0,0 0 0,-10-10 0,10 10 15,-10 0-15,10 0 0,-10 0 0,10 0 16,0-1-16,-10-9 0,10 10 0,-10 10 16,10 0-16,0-10 0,0 0 0,0 0 0,0 0 15,-10-10-15,10 10 0,0 0 0,0 0 0,0-1 0,0 1 0,0 10 16,-10-20-16,10 10 0,0 0 0,0 0 0,0 0 0,0 0 0,0 0 15,0 10-15,0-1 0,0-9 0,0 50 16,0-11-16,0-29 0,0-10 0,0 30 16,10 10-16,-10-41 0,0 1 0,0 0 15,0 10-15,0-10 0,0 10 0,10-10 0,-10 10 0,0-10 0,0 0 16,0 9-16,0-9 0,0 0 0,0 10 0,0-10 0,10 10 0,-10-10 16,0 10-16,0-10 0,10-1 0,-10 1 0,10 0 0,-10 10 15,0 0-15,0 0 0,10-10 0,-10 0 16,0 10-16,10-11 0,-10 1 0,0 0 0,0 0 15,0 0-15,0 0 0,10-10 0,-10 10 0,0 0 0,0 0 0,0 0 16,0 0-16,0 0 0,0-1 0,0 1 0,0 10 16,0-10-16,0 0 0,0 0 0,0 0 0,0 0 0,0 0 0,0 0 15,0 10-15,10-11 0,-10 1 0,0 10 16,0 20-16,0-20 0,0 0 16,0-10-16,0-1 0,0 1 0,0 10 0,0-10 0,10-10 0,-10 10 15,0 0-15,0 0 0,0 10 0,0-10 0,0 0 0,0 0 0,0-1 0,10 1 16,-10 0-16,0 0 0,0 0 0,9 0 0,-9 0 0,0 20 15,10-30-15,-10 10 0,10 0 0,-10-1 0,0 1 16,0 0-16,10-10 0,-10 10 0,0 0 16,10 0-16,-10 0 0,0 0 0,10-10 15,-10 10-15,10-10 0,-10 10 0,10 0 16,-10 0-16,10-10 0,-10 10 0,10-1 16,-10 1-16,10-10 15,0 0-15,-10 10 0,9 0 0,1-10 16,0 20-16,0-10 0,0 0 15,0-10-15,0 0 0,0 10 0,0-10 0,-10 10 0,10-10 16,-10 10-16,10-10 0,0 0 0,-10 10 0,10-10 0,-1 0 0,1 10 0,0-1 16,0-9-16,0 0 0,10 0 0,0 10 0,-10 0 15,20 0-15,-21-10 0,41 20 16,-10 0-16,9-10 16,-19-10-16,0 20 0,-20-20 0,10 10 0,-10-10 15,0 10-15,9-10 0,-9 9 0,10-9 0,-10 10 0,10-10 0,0 0 16,-10 10-16,0-10 0,19 0 0,11 10 0,-20-10 0,10 10 15,9 0-15,11 0 0,0 0 16,9 0-16,-29-10 0,-10 10 16,-10-10-16,0 0 0,9 0 0,-9 0 0,10 0 0,-10 10 0,10-10 0,-10 0 0,10 0 15,0 10-15,-11-10 0,1 0 0,0 0 0,0 0 0,0 0 16,10 0-16,-20 10 0,20-10 0,-10 0 0,0 0 0,9 0 0,-9 0 16,10 0-16,-10 0 0,0 9 0,10-9 0,10 0 15,-20 0-15,9 0 0,1 0 0,20 0 0,-20 0 0,0 0 0,-10 0 0,29 10 16,-19-10-16,10 0 0,-10 0 0,0 0 0,9 0 0,-9 0 0,10 0 0,0 0 15,-10 0-15,49 0 0,20 0 16,-39 0-16,-30 0 0,10 0 0,-11 0 0,1 0 0,0 0 0,10 0 16,19 0-16,-29 0 0,0 0 0,10 0 0,39 10 15,-49-10-15,79 0 0,-79 0 0,10 0 0,-10 0 16,0 0-16,19 10 0,-29-10 0,10 0 0,0 0 0,20 0 0,-11 0 16,-19 0-16,10 0 0,10 0 0,0 0 0,9 10 15,-19-10-15,0 0 0,0 0 0,0 0 0,0 0 0,0 0 0,-11 0 16,11 0-16,-10 0 0,0 0 0,0 0 0,10 0 0,10 0 15,-10 0-15,-11 0 0,51 0 16,-50 0-16,10 0 0,-10 0 0,10 10 0,-11-10 0,21 0 0,-10 0 0,-10 0 16,10 0-16,0 0 0,-1 0 0,1 0 0,10 0 0,-10 0 15,20 10-15,-21-10 0,1 0 0,10 0 0,-10 0 0,0 0 0,0 0 16,9 0-16,-9 10 0,0-10 0,0 0 0,0 0 0,0 0 0,9 0 0,-9 0 16,0 0-16,20 10 0,29-10 0,-9 0 15,-11 0-15,-39 0 0,20 0 0,-10 0 0,-10 0 0,10 0 16,-1 0-16,-9 0 0,10 0 0,10 0 0,-10 0 0,20 0 15,-31 0-15,11 0 0,20 0 0,-30 0 0,30 0 0,-30 0 0,-1 0 16,31 0-16,-20 0 0,10 0 0,-20 0 0,10 0 0,-1 10 0,21-10 16,-20 0-16,0 0 0,39 0 0,-39 0 15,20 0-15,-20 0 0,-1 0 0,-9 0 0,10 0 0,0 0 0,0 0 16,0 0-16,0 0 0,-10 0 0,9 0 0,1 0 0,0 0 16,0 0-16,20 0 0,-21 0 0,1 0 0,0 0 0,-10 0 15,20 0-15,-10 0 0,-1 0 0,-9 0 0,10 0 0,0 0 0,0 0 16,0 0-16,-10 0 0,0 0 0,19-10 0,-9 10 0,30 0 15,-40 0-15,10 0 0,-1-10 0,1 10 0,0 0 0,0 0 0,10 0 16,-10 0-16,-1-10 0,1 10 0,0 0 0,10 0 0,-10 0 0,19-10 16,31 0-16,-30 10 0,-1 0 0,-9 0 15,-10-10-15,0 10 0,0 0 0,9 0 0,-9 0 0,0-10 0,0 10 16,0 0-16,0 0 0,19-20 0,-9 20 0,-20 0 0,10 0 0,29-9 16,-29 9-16,-10 0 0,0 0 0,10-10 0,-10 10 0,10 0 15,-10-10-15,9 10 0,-9 0 0,10-10 0,-10 10 0,10 0 0,-10 0 16,-10-10-16,49 0 0,-19 10 15,-20-10-15,0 10 0,20 0 0,-20 0 0,0-10 0,10 10 16,-11 0-16,11-10 0,-10 10 0,0 0 0,0-10 0,0 10 16,30-10-16,-20 10 0,-11 0 0,1-10 0,0 10 0,0 0 15,0 0-15,10-10 0,-10 10 0,0-9 0,0 9 0,0 0 0,0 0 16,0-10-16,-1 10 0,1 0 0,20 0 16,-20 0-16,0-10 0,0 10 0,0 0 0,0-10 0,0 10 0,0 0 15,0 0-15,-10-10 0,9 10 0,1 0 16,10-10-16,-10 10 0,-10-10 15,10 10-15,0 0 0,0-10 0,0 10 16,0 0-16,0 0 0,0 0 0,0 0 16,-1 0-16,1 0 0,-10-10 0,10 10 0,0 0 0,10 0 0,-10-10 15,10 10-15,-10 0 0,10 0 0,-20-10 0,39 10 16,-19 0-16,30-20 0,-21 20 16,-9-9-16,-10 9 0,0 0 0,0 0 0,10-10 0,-10 10 15,0 0-15,0-10 0,19 10 0,-9 0 16,-10 0-16,10 0 0,0 0 0,-20-10 0,10 10 0,0 0 15,0-10-15,0 10 0,9 0 16,-9 0-16,0-10 0,10 0 0,-10 10 16,0 0-16,-10-10 0,10 10 0,0 0 0,0 0 15,-10-10-15,10 10 0,9 0 0,-9 0 0,0 0 0,30-10 16,-30 0-16,10 0 0,19 0 16,-9 10-16,-20-9 0,20-1 15,-20 10-15,0 0 0,0 0 0,19-10 0,1 10 16,-10 0-16,0-10 0,-10 10 0,0 0 0,0-10 0,0 10 15,0 0-15,-10-10 0,9 10 0,1 0 0,0 0 0,0-10 16,0 0-16,0 10 0,0 0 16,-10-10-16,10 10 0,0 0 15,0 0-15,-10-10 16,10 10-16,0 0 0,-10-10 0,10 10 0,-1 0 16,1-10-16,0 10 0,-10-10 15,10 10-15,0-9 16,0 9-16,0 0 0,-10-10 0,10 10 0,0 0 15,0 0-15,-10-10 16,10 0-16,-10 0 0,10 10 0,0 0 16,-10-10-16,9 10 0,-9-10 0,0 0 0,10 10 15,0-10-15,-10 0 0,10 10 16,-10-10-16,10 10 0,-10-10 0,0 1 0,10-1 16,0 0-16,-10 0 15,0 0-15,10-10 0,0 10 16,0 10-16,-10-10 15,0 0-15,10 10 0,-10-10 0,0 0 16,0 0-16,10 10 0,-10-9 16,0-1-16,9 10 0,-9-10 0,0 0 15,0 0-15,0-10 16,10 20-16,-10-10 0,0 0 0,0 0 16,0 0-16,10 10 0,-10-10 0,0 0 15,10 10-15,-10-9 0,0-1 0,0 0 16,0-10-16,0 10 15,0 0-15,10 0 0,-10-10 16,0 10-16,0 0 0,10 10 16,-10-10-16,0 1 0,0-1 0,0 0 0,0 0 0,0 0 15,0-10-15,10 10 0,-10 0 0,0-10 16,0 1-16,0 9 16,0 0-16,0 0 0,0 0 0,0-10 0,10 20 15,-10-20-15,0 10 0,10 0 0,-10 0 0,0 0 0,0 1 0,0-1 16,10 10-16,-10-10 0,0 0 0,0 0 0,0 0 0,0 0 15,0 0-15,10 10 0,-10-10 0,0 0 0,0 0 0,0 0 16,0 0-16,0 1 0,0-1 16,0 0-16,0-10 0,0 10 0,0 0 15,0 0-15,0 0 0,0 0 0,10 10 0,-10-10 16,0 0-16,0 0 0,0-9 16,0 9-16,0 0 0,0 0 0,0 0 15,0 0-15,0-10 0,0 10 0,0 0 16,0 0-16,0 0 0,0 1 15,0-1-15,0 0 0,0 0 0,0 0 16,0 0-16,0 0 0,0 0 0,0 0 0,0 0 16,0 0-16,0 0 0,0 0 0,0 1 15,0-1-15,0 0 0,0 0 0,0 0 0,0 0 16,0 0-16,0 0 0,0-10 16,0 10-16,0 0 0,0 1 0,0-1 15,0 0-15,0 0 0,0 0 0,0 0 16,0 0-16,0 0 0,0 0 15,0 0-15,0 0 0,0-19 0,0 19 16,0 0-16,0 0 0,0 0 16,0 0-16,0 0 0,0 0 0,0 0 15,0 0-15,0 0 16,-10 10-16,10-10 16,0 0-1,-10 10 1,10-9-16,0-1 0,-10 10 15,10-10-15,0 0 16,0 0-16,-10 10 0,10-10 16,0 0-1,-10 10-15,10-10 0,0 0 16,-10 10-16,10-10 0,-10 10 0,10-10 16,-10 10-16,0 0 0,10-10 0,-10 10 15,10-10-15,0 1 0,-10 9 0,10-10 16,-9 10-16,-1-10 0,0 10 15,0-10-15,0 10 16,0-10-16,0 10 0,-10-10 0,10 10 16,0 0-16,10-10 0,-10 10 15,1 0-15,-1-10 0,10 0 0,-10 10 16,0 0-16,0 0 0,0 0 16,0 0-16,0-10 15,0 10-15,0 0 0,10-10 16,-10 10-16,0 0 15,0 0-15,1 0 16,-1 0-16,0 0 16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5279222575_0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5279222575_0_1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5279222575_0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5279222575_0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71513" y="2185988"/>
            <a:ext cx="7772400" cy="1102519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595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30325" y="3452813"/>
            <a:ext cx="6400800" cy="131445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788331036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5571471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AC94B2-DE28-4D75-B5A3-51D68EE2CF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F35D1A-4CAF-40DF-A7EF-6F574FAB390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1" y="1001316"/>
            <a:ext cx="8229600" cy="3936206"/>
          </a:xfrm>
          <a:solidFill>
            <a:schemeClr val="tx1"/>
          </a:solidFill>
        </p:spPr>
        <p:txBody>
          <a:bodyPr/>
          <a:lstStyle>
            <a:lvl1pPr>
              <a:defRPr>
                <a:solidFill>
                  <a:schemeClr val="bg1"/>
                </a:solidFill>
                <a:latin typeface="Cascadia Code" panose="00000509000000000000" pitchFamily="49" charset="0"/>
              </a:defRPr>
            </a:lvl1pPr>
          </a:lstStyle>
          <a:p>
            <a:pPr lvl="0"/>
            <a:r>
              <a:rPr lang="es-MX" dirty="0" err="1"/>
              <a:t>Insert</a:t>
            </a:r>
            <a:r>
              <a:rPr lang="es-MX" dirty="0"/>
              <a:t> </a:t>
            </a:r>
            <a:r>
              <a:rPr lang="es-MX" dirty="0" err="1"/>
              <a:t>code</a:t>
            </a:r>
            <a:r>
              <a:rPr lang="es-MX" dirty="0"/>
              <a:t> </a:t>
            </a:r>
            <a:r>
              <a:rPr lang="es-MX" dirty="0" err="1"/>
              <a:t>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1491697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02090382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447561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05978"/>
            <a:ext cx="8229600" cy="593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  <a:endParaRPr lang="en-US" altLang="en-US" dirty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933819"/>
            <a:ext cx="8229600" cy="4083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  <a:endParaRPr lang="en-US" altLang="en-US" dirty="0"/>
          </a:p>
        </p:txBody>
      </p:sp>
      <p:sp>
        <p:nvSpPr>
          <p:cNvPr id="4" name="Text Box 6">
            <a:extLst>
              <a:ext uri="{FF2B5EF4-FFF2-40B4-BE49-F238E27FC236}">
                <a16:creationId xmlns:a16="http://schemas.microsoft.com/office/drawing/2014/main" id="{36E10E18-F23E-4A3B-892F-23028540B3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4800600"/>
            <a:ext cx="8229600" cy="300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r>
              <a:rPr lang="en-US" sz="675" i="1" dirty="0">
                <a:solidFill>
                  <a:prstClr val="black"/>
                </a:solidFill>
              </a:rPr>
              <a:t>JAVA: An Introduction to Problem Solving &amp; Programming, 6</a:t>
            </a:r>
            <a:r>
              <a:rPr lang="en-US" sz="675" baseline="30000" dirty="0">
                <a:solidFill>
                  <a:prstClr val="black"/>
                </a:solidFill>
              </a:rPr>
              <a:t>th</a:t>
            </a:r>
            <a:r>
              <a:rPr lang="en-US" sz="675" dirty="0">
                <a:solidFill>
                  <a:prstClr val="black"/>
                </a:solidFill>
              </a:rPr>
              <a:t> Ed. By Walter </a:t>
            </a:r>
            <a:r>
              <a:rPr lang="en-US" sz="675" dirty="0" err="1">
                <a:solidFill>
                  <a:prstClr val="black"/>
                </a:solidFill>
              </a:rPr>
              <a:t>Savitch</a:t>
            </a:r>
            <a:br>
              <a:rPr lang="en-US" sz="675" dirty="0">
                <a:solidFill>
                  <a:prstClr val="black"/>
                </a:solidFill>
              </a:rPr>
            </a:br>
            <a:r>
              <a:rPr lang="en-US" sz="675" dirty="0">
                <a:solidFill>
                  <a:prstClr val="black"/>
                </a:solidFill>
              </a:rPr>
              <a:t>ISBN 0132162709</a:t>
            </a:r>
            <a:r>
              <a:rPr lang="en-US" sz="675" dirty="0">
                <a:solidFill>
                  <a:prstClr val="black"/>
                </a:solidFill>
                <a:cs typeface="Arial" charset="0"/>
              </a:rPr>
              <a:t> © 2012 Pearson Education, Inc., Upper Saddle River, NJ.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737238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hf sldNum="0"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3300" b="1">
          <a:solidFill>
            <a:srgbClr val="4C8BF5"/>
          </a:solidFill>
          <a:latin typeface="Roboto" panose="02000000000000000000" pitchFamily="2" charset="0"/>
          <a:ea typeface="Roboto" panose="02000000000000000000" pitchFamily="2" charset="0"/>
          <a:cs typeface="Raavi" panose="020B0502040204020203" pitchFamily="34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</a:defRPr>
      </a:lvl5pPr>
      <a:lvl6pPr marL="342900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</a:defRPr>
      </a:lvl6pPr>
      <a:lvl7pPr marL="685800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</a:defRPr>
      </a:lvl7pPr>
      <a:lvl8pPr marL="1028700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</a:defRPr>
      </a:lvl8pPr>
      <a:lvl9pPr marL="1371600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</a:defRPr>
      </a:lvl9pPr>
    </p:titleStyle>
    <p:bodyStyle>
      <a:lvl1pPr marL="0" indent="0" algn="l" rtl="0" eaLnBrk="1" fontAlgn="base" hangingPunct="1">
        <a:spcBef>
          <a:spcPct val="20000"/>
        </a:spcBef>
        <a:spcAft>
          <a:spcPct val="0"/>
        </a:spcAft>
        <a:buNone/>
        <a:defRPr sz="24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557213" indent="-214313" algn="l" rtl="0" eaLnBrk="1" fontAlgn="base" hangingPunct="1">
        <a:spcBef>
          <a:spcPct val="20000"/>
        </a:spcBef>
        <a:spcAft>
          <a:spcPct val="0"/>
        </a:spcAft>
        <a:buSzPct val="90000"/>
        <a:buFont typeface="Wingdings" panose="05000000000000000000" pitchFamily="2" charset="2"/>
        <a:buChar char="§"/>
        <a:defRPr sz="21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</a:defRPr>
      </a:lvl2pPr>
      <a:lvl3pPr marL="857250" indent="-171450" algn="l" rtl="0" eaLnBrk="1" fontAlgn="base" hangingPunct="1">
        <a:spcBef>
          <a:spcPct val="20000"/>
        </a:spcBef>
        <a:spcAft>
          <a:spcPct val="0"/>
        </a:spcAft>
        <a:buChar char="•"/>
        <a:defRPr sz="18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</a:defRPr>
      </a:lvl3pPr>
      <a:lvl4pPr marL="1200150" indent="-171450" algn="l" rtl="0" eaLnBrk="1" fontAlgn="base" hangingPunct="1">
        <a:spcBef>
          <a:spcPct val="20000"/>
        </a:spcBef>
        <a:spcAft>
          <a:spcPct val="0"/>
        </a:spcAft>
        <a:buChar char="–"/>
        <a:defRPr sz="15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</a:defRPr>
      </a:lvl4pPr>
      <a:lvl5pPr marL="1543050" indent="-171450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</a:defRPr>
      </a:lvl5pPr>
      <a:lvl6pPr marL="1885950" indent="-171450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</a:defRPr>
      </a:lvl6pPr>
      <a:lvl7pPr marL="2228850" indent="-171450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</a:defRPr>
      </a:lvl7pPr>
      <a:lvl8pPr marL="2571750" indent="-171450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</a:defRPr>
      </a:lvl8pPr>
      <a:lvl9pPr marL="2914650" indent="-171450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" Target="slide14.xml"/><Relationship Id="rId13" Type="http://schemas.openxmlformats.org/officeDocument/2006/relationships/slide" Target="slide44.xml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slide" Target="slide37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slide" Target="slide35.xml"/><Relationship Id="rId5" Type="http://schemas.openxmlformats.org/officeDocument/2006/relationships/image" Target="../media/image24.png"/><Relationship Id="rId10" Type="http://schemas.openxmlformats.org/officeDocument/2006/relationships/slide" Target="slide33.xml"/><Relationship Id="rId4" Type="http://schemas.openxmlformats.org/officeDocument/2006/relationships/image" Target="../media/image23.png"/><Relationship Id="rId9" Type="http://schemas.openxmlformats.org/officeDocument/2006/relationships/slide" Target="slide2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8.png"/><Relationship Id="rId7" Type="http://schemas.openxmlformats.org/officeDocument/2006/relationships/image" Target="../media/image31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8.png"/><Relationship Id="rId7" Type="http://schemas.openxmlformats.org/officeDocument/2006/relationships/image" Target="../media/image31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8.png"/><Relationship Id="rId7" Type="http://schemas.openxmlformats.org/officeDocument/2006/relationships/image" Target="../media/image31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19" Type="http://schemas.openxmlformats.org/officeDocument/2006/relationships/image" Target="../media/image19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8.png"/><Relationship Id="rId7" Type="http://schemas.openxmlformats.org/officeDocument/2006/relationships/image" Target="../media/image31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8.png"/><Relationship Id="rId7" Type="http://schemas.openxmlformats.org/officeDocument/2006/relationships/image" Target="../media/image31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8.png"/><Relationship Id="rId7" Type="http://schemas.openxmlformats.org/officeDocument/2006/relationships/image" Target="../media/image31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8.png"/><Relationship Id="rId7" Type="http://schemas.openxmlformats.org/officeDocument/2006/relationships/image" Target="../media/image31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8.png"/><Relationship Id="rId7" Type="http://schemas.openxmlformats.org/officeDocument/2006/relationships/image" Target="../media/image31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8.png"/><Relationship Id="rId7" Type="http://schemas.openxmlformats.org/officeDocument/2006/relationships/image" Target="../media/image31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8.png"/><Relationship Id="rId7" Type="http://schemas.openxmlformats.org/officeDocument/2006/relationships/image" Target="../media/image31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fi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2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3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7.emf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3"/>
          <p:cNvSpPr txBox="1">
            <a:spLocks noGrp="1"/>
          </p:cNvSpPr>
          <p:nvPr>
            <p:ph type="subTitle" idx="1"/>
          </p:nvPr>
        </p:nvSpPr>
        <p:spPr>
          <a:xfrm>
            <a:off x="1" y="0"/>
            <a:ext cx="4572000" cy="5143500"/>
          </a:xfrm>
          <a:prstGeom prst="rect">
            <a:avLst/>
          </a:prstGeom>
          <a:solidFill>
            <a:srgbClr val="FFE202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4800" b="1" dirty="0"/>
              <a:t>Módulo 09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s-MX" sz="4800" b="1"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4800" b="1" dirty="0"/>
              <a:t>Herencia y </a:t>
            </a:r>
            <a:r>
              <a:rPr lang="es-MX" sz="4800" b="1" dirty="0" err="1"/>
              <a:t>Poliformismo</a:t>
            </a:r>
            <a:endParaRPr sz="48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D6D92D-6AAE-4E09-A440-E7E8564E62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5092" y="271033"/>
            <a:ext cx="3515518" cy="29006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1115C94-F72E-4B70-991F-E97BDFD4BE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3849" y="3113191"/>
            <a:ext cx="1519644" cy="152526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87B699-F650-43A2-910C-5B8C1D164C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81280" y="0"/>
            <a:ext cx="5476240" cy="5143500"/>
          </a:xfrm>
          <a:solidFill>
            <a:schemeClr val="tx1"/>
          </a:solidFill>
        </p:spPr>
        <p:txBody>
          <a:bodyPr/>
          <a:lstStyle/>
          <a:p>
            <a:endParaRPr lang="es-MX" sz="1000" dirty="0">
              <a:solidFill>
                <a:srgbClr val="569CD6"/>
              </a:solidFill>
              <a:latin typeface="Cascadia Code,  Courier New"/>
            </a:endParaRPr>
          </a:p>
          <a:p>
            <a:endParaRPr lang="es-MX" sz="1000" dirty="0">
              <a:solidFill>
                <a:srgbClr val="569CD6"/>
              </a:solidFill>
              <a:latin typeface="Cascadia Code,  Courier New"/>
            </a:endParaRPr>
          </a:p>
          <a:p>
            <a:r>
              <a:rPr lang="es-MX" sz="1200" dirty="0" err="1">
                <a:solidFill>
                  <a:srgbClr val="569CD6"/>
                </a:solidFill>
                <a:latin typeface="Cascadia Code,  Courier New"/>
              </a:rPr>
              <a:t>public</a:t>
            </a:r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 </a:t>
            </a:r>
            <a:r>
              <a:rPr lang="es-MX" sz="1200" dirty="0" err="1">
                <a:solidFill>
                  <a:srgbClr val="569CD6"/>
                </a:solidFill>
                <a:latin typeface="Cascadia Code,  Courier New"/>
              </a:rPr>
              <a:t>class</a:t>
            </a:r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 </a:t>
            </a:r>
            <a:r>
              <a:rPr lang="es-MX" sz="1200" dirty="0" err="1">
                <a:solidFill>
                  <a:srgbClr val="4EC9B0"/>
                </a:solidFill>
                <a:latin typeface="Cascadia Code,  Courier New"/>
              </a:rPr>
              <a:t>Person</a:t>
            </a:r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 {</a:t>
            </a:r>
          </a:p>
          <a:p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    </a:t>
            </a:r>
            <a:r>
              <a:rPr lang="es-MX" sz="1200" dirty="0" err="1">
                <a:solidFill>
                  <a:srgbClr val="569CD6"/>
                </a:solidFill>
                <a:latin typeface="Cascadia Code,  Courier New"/>
              </a:rPr>
              <a:t>private</a:t>
            </a:r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 </a:t>
            </a:r>
            <a:r>
              <a:rPr lang="es-MX" sz="1200" dirty="0" err="1">
                <a:solidFill>
                  <a:srgbClr val="4EC9B0"/>
                </a:solidFill>
                <a:latin typeface="Cascadia Code,  Courier New"/>
              </a:rPr>
              <a:t>String</a:t>
            </a:r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 </a:t>
            </a:r>
            <a:r>
              <a:rPr lang="es-MX" sz="1200" dirty="0" err="1">
                <a:solidFill>
                  <a:srgbClr val="9CDCFE"/>
                </a:solidFill>
                <a:latin typeface="Cascadia Code,  Courier New"/>
              </a:rPr>
              <a:t>name</a:t>
            </a:r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;</a:t>
            </a:r>
          </a:p>
          <a:p>
            <a:br>
              <a:rPr lang="es-MX" sz="1200" dirty="0">
                <a:solidFill>
                  <a:srgbClr val="D4D4D4"/>
                </a:solidFill>
                <a:latin typeface="Cascadia Code,  Courier New"/>
              </a:rPr>
            </a:br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    </a:t>
            </a:r>
            <a:r>
              <a:rPr lang="es-MX" sz="1200" dirty="0" err="1">
                <a:solidFill>
                  <a:srgbClr val="569CD6"/>
                </a:solidFill>
                <a:latin typeface="Cascadia Code,  Courier New"/>
              </a:rPr>
              <a:t>public</a:t>
            </a:r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 </a:t>
            </a:r>
            <a:r>
              <a:rPr lang="es-MX" sz="1200" dirty="0" err="1">
                <a:solidFill>
                  <a:srgbClr val="DCDCAA"/>
                </a:solidFill>
                <a:latin typeface="Cascadia Code,  Courier New"/>
              </a:rPr>
              <a:t>Person</a:t>
            </a:r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(){</a:t>
            </a:r>
          </a:p>
          <a:p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        </a:t>
            </a:r>
            <a:r>
              <a:rPr lang="es-MX" sz="1200" dirty="0">
                <a:solidFill>
                  <a:srgbClr val="569CD6"/>
                </a:solidFill>
                <a:latin typeface="Cascadia Code,  Courier New"/>
              </a:rPr>
              <a:t>this</a:t>
            </a:r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.</a:t>
            </a:r>
            <a:r>
              <a:rPr lang="es-MX" sz="1200" dirty="0">
                <a:solidFill>
                  <a:srgbClr val="9CDCFE"/>
                </a:solidFill>
                <a:latin typeface="Cascadia Code,  Courier New"/>
              </a:rPr>
              <a:t>name</a:t>
            </a:r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 = </a:t>
            </a:r>
            <a:r>
              <a:rPr lang="es-MX" sz="1200" dirty="0">
                <a:solidFill>
                  <a:srgbClr val="CE9178"/>
                </a:solidFill>
                <a:latin typeface="Cascadia Code,  Courier New"/>
              </a:rPr>
              <a:t>"No </a:t>
            </a:r>
            <a:r>
              <a:rPr lang="es-MX" sz="1200" dirty="0" err="1">
                <a:solidFill>
                  <a:srgbClr val="CE9178"/>
                </a:solidFill>
                <a:latin typeface="Cascadia Code,  Courier New"/>
              </a:rPr>
              <a:t>name</a:t>
            </a:r>
            <a:r>
              <a:rPr lang="es-MX" sz="1200" dirty="0">
                <a:solidFill>
                  <a:srgbClr val="CE9178"/>
                </a:solidFill>
                <a:latin typeface="Cascadia Code,  Courier New"/>
              </a:rPr>
              <a:t> </a:t>
            </a:r>
            <a:r>
              <a:rPr lang="es-MX" sz="1200" dirty="0" err="1">
                <a:solidFill>
                  <a:srgbClr val="CE9178"/>
                </a:solidFill>
                <a:latin typeface="Cascadia Code,  Courier New"/>
              </a:rPr>
              <a:t>yet</a:t>
            </a:r>
            <a:r>
              <a:rPr lang="es-MX" sz="1200" dirty="0">
                <a:solidFill>
                  <a:srgbClr val="CE9178"/>
                </a:solidFill>
                <a:latin typeface="Cascadia Code,  Courier New"/>
              </a:rPr>
              <a:t>"</a:t>
            </a:r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;</a:t>
            </a:r>
          </a:p>
          <a:p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    }</a:t>
            </a:r>
          </a:p>
          <a:p>
            <a:br>
              <a:rPr lang="es-MX" sz="1200" dirty="0">
                <a:solidFill>
                  <a:srgbClr val="D4D4D4"/>
                </a:solidFill>
                <a:latin typeface="Cascadia Code,  Courier New"/>
              </a:rPr>
            </a:br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    </a:t>
            </a:r>
            <a:r>
              <a:rPr lang="es-MX" sz="1200" dirty="0" err="1">
                <a:solidFill>
                  <a:srgbClr val="569CD6"/>
                </a:solidFill>
                <a:latin typeface="Cascadia Code,  Courier New"/>
              </a:rPr>
              <a:t>public</a:t>
            </a:r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 </a:t>
            </a:r>
            <a:r>
              <a:rPr lang="es-MX" sz="1200" dirty="0" err="1">
                <a:solidFill>
                  <a:srgbClr val="DCDCAA"/>
                </a:solidFill>
                <a:latin typeface="Cascadia Code,  Courier New"/>
              </a:rPr>
              <a:t>Person</a:t>
            </a:r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(</a:t>
            </a:r>
            <a:r>
              <a:rPr lang="es-MX" sz="1200" dirty="0" err="1">
                <a:solidFill>
                  <a:srgbClr val="4EC9B0"/>
                </a:solidFill>
                <a:latin typeface="Cascadia Code,  Courier New"/>
              </a:rPr>
              <a:t>String</a:t>
            </a:r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 </a:t>
            </a:r>
            <a:r>
              <a:rPr lang="es-MX" sz="1200" dirty="0" err="1">
                <a:solidFill>
                  <a:srgbClr val="9CDCFE"/>
                </a:solidFill>
                <a:latin typeface="Cascadia Code,  Courier New"/>
              </a:rPr>
              <a:t>name</a:t>
            </a:r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){</a:t>
            </a:r>
          </a:p>
          <a:p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        </a:t>
            </a:r>
            <a:r>
              <a:rPr lang="es-MX" sz="1200" dirty="0">
                <a:solidFill>
                  <a:srgbClr val="569CD6"/>
                </a:solidFill>
                <a:latin typeface="Cascadia Code,  Courier New"/>
              </a:rPr>
              <a:t>this</a:t>
            </a:r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.</a:t>
            </a:r>
            <a:r>
              <a:rPr lang="es-MX" sz="1200" dirty="0">
                <a:solidFill>
                  <a:srgbClr val="9CDCFE"/>
                </a:solidFill>
                <a:latin typeface="Cascadia Code,  Courier New"/>
              </a:rPr>
              <a:t>name</a:t>
            </a:r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 = </a:t>
            </a:r>
            <a:r>
              <a:rPr lang="es-MX" sz="1200" dirty="0">
                <a:solidFill>
                  <a:srgbClr val="569CD6"/>
                </a:solidFill>
                <a:latin typeface="Cascadia Code,  Courier New"/>
              </a:rPr>
              <a:t>this</a:t>
            </a:r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.name;</a:t>
            </a:r>
          </a:p>
          <a:p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    }</a:t>
            </a:r>
          </a:p>
          <a:p>
            <a:br>
              <a:rPr lang="es-MX" sz="1200" dirty="0">
                <a:solidFill>
                  <a:srgbClr val="D4D4D4"/>
                </a:solidFill>
                <a:latin typeface="Cascadia Code,  Courier New"/>
              </a:rPr>
            </a:br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    </a:t>
            </a:r>
            <a:r>
              <a:rPr lang="es-MX" sz="1200" dirty="0" err="1">
                <a:solidFill>
                  <a:srgbClr val="569CD6"/>
                </a:solidFill>
                <a:latin typeface="Cascadia Code,  Courier New"/>
              </a:rPr>
              <a:t>public</a:t>
            </a:r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 </a:t>
            </a:r>
            <a:r>
              <a:rPr lang="es-MX" sz="1200" dirty="0" err="1">
                <a:solidFill>
                  <a:srgbClr val="4EC9B0"/>
                </a:solidFill>
                <a:latin typeface="Cascadia Code,  Courier New"/>
              </a:rPr>
              <a:t>void</a:t>
            </a:r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 </a:t>
            </a:r>
            <a:r>
              <a:rPr lang="es-MX" sz="1200" dirty="0" err="1">
                <a:solidFill>
                  <a:srgbClr val="DCDCAA"/>
                </a:solidFill>
                <a:latin typeface="Cascadia Code,  Courier New"/>
              </a:rPr>
              <a:t>writeOutput</a:t>
            </a:r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(){</a:t>
            </a:r>
          </a:p>
          <a:p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        </a:t>
            </a:r>
            <a:r>
              <a:rPr lang="es-MX" sz="1200" dirty="0" err="1">
                <a:solidFill>
                  <a:srgbClr val="9CDCFE"/>
                </a:solidFill>
                <a:latin typeface="Cascadia Code,  Courier New"/>
              </a:rPr>
              <a:t>System</a:t>
            </a:r>
            <a:r>
              <a:rPr lang="es-MX" sz="1200" dirty="0" err="1">
                <a:solidFill>
                  <a:srgbClr val="D4D4D4"/>
                </a:solidFill>
                <a:latin typeface="Cascadia Code,  Courier New"/>
              </a:rPr>
              <a:t>.</a:t>
            </a:r>
            <a:r>
              <a:rPr lang="es-MX" sz="1200" dirty="0" err="1">
                <a:solidFill>
                  <a:srgbClr val="9CDCFE"/>
                </a:solidFill>
                <a:latin typeface="Cascadia Code,  Courier New"/>
              </a:rPr>
              <a:t>out</a:t>
            </a:r>
            <a:r>
              <a:rPr lang="es-MX" sz="1200" dirty="0" err="1">
                <a:solidFill>
                  <a:srgbClr val="D4D4D4"/>
                </a:solidFill>
                <a:latin typeface="Cascadia Code,  Courier New"/>
              </a:rPr>
              <a:t>.</a:t>
            </a:r>
            <a:r>
              <a:rPr lang="es-MX" sz="1200" dirty="0" err="1">
                <a:solidFill>
                  <a:srgbClr val="DCDCAA"/>
                </a:solidFill>
                <a:latin typeface="Cascadia Code,  Courier New"/>
              </a:rPr>
              <a:t>println</a:t>
            </a:r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(</a:t>
            </a:r>
            <a:r>
              <a:rPr lang="es-MX" sz="1200" dirty="0">
                <a:solidFill>
                  <a:srgbClr val="CE9178"/>
                </a:solidFill>
                <a:latin typeface="Cascadia Code,  Courier New"/>
              </a:rPr>
              <a:t>"</a:t>
            </a:r>
            <a:r>
              <a:rPr lang="es-MX" sz="1200" dirty="0" err="1">
                <a:solidFill>
                  <a:srgbClr val="CE9178"/>
                </a:solidFill>
                <a:latin typeface="Cascadia Code,  Courier New"/>
              </a:rPr>
              <a:t>Name</a:t>
            </a:r>
            <a:r>
              <a:rPr lang="es-MX" sz="1200" dirty="0">
                <a:solidFill>
                  <a:srgbClr val="CE9178"/>
                </a:solidFill>
                <a:latin typeface="Cascadia Code,  Courier New"/>
              </a:rPr>
              <a:t>: "</a:t>
            </a:r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 + </a:t>
            </a:r>
            <a:r>
              <a:rPr lang="es-MX" sz="1200" dirty="0">
                <a:solidFill>
                  <a:srgbClr val="569CD6"/>
                </a:solidFill>
                <a:latin typeface="Cascadia Code,  Courier New"/>
              </a:rPr>
              <a:t>this</a:t>
            </a:r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.name);</a:t>
            </a:r>
          </a:p>
          <a:p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    }</a:t>
            </a:r>
          </a:p>
          <a:p>
            <a:br>
              <a:rPr lang="es-MX" sz="1200" dirty="0">
                <a:solidFill>
                  <a:srgbClr val="D4D4D4"/>
                </a:solidFill>
                <a:latin typeface="Cascadia Code,  Courier New"/>
              </a:rPr>
            </a:br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    </a:t>
            </a:r>
            <a:r>
              <a:rPr lang="es-MX" sz="1200" dirty="0" err="1">
                <a:solidFill>
                  <a:srgbClr val="569CD6"/>
                </a:solidFill>
                <a:latin typeface="Cascadia Code,  Courier New"/>
              </a:rPr>
              <a:t>public</a:t>
            </a:r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 </a:t>
            </a:r>
            <a:r>
              <a:rPr lang="es-MX" sz="1200" dirty="0" err="1">
                <a:solidFill>
                  <a:srgbClr val="4EC9B0"/>
                </a:solidFill>
                <a:latin typeface="Cascadia Code,  Courier New"/>
              </a:rPr>
              <a:t>boolean</a:t>
            </a:r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 </a:t>
            </a:r>
            <a:r>
              <a:rPr lang="es-MX" sz="1200" dirty="0" err="1">
                <a:solidFill>
                  <a:srgbClr val="DCDCAA"/>
                </a:solidFill>
                <a:latin typeface="Cascadia Code,  Courier New"/>
              </a:rPr>
              <a:t>hasSameName</a:t>
            </a:r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(</a:t>
            </a:r>
            <a:r>
              <a:rPr lang="es-MX" sz="1200" dirty="0" err="1">
                <a:solidFill>
                  <a:srgbClr val="4EC9B0"/>
                </a:solidFill>
                <a:latin typeface="Cascadia Code,  Courier New"/>
              </a:rPr>
              <a:t>Person</a:t>
            </a:r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 </a:t>
            </a:r>
            <a:r>
              <a:rPr lang="es-MX" sz="1200" dirty="0" err="1">
                <a:solidFill>
                  <a:srgbClr val="9CDCFE"/>
                </a:solidFill>
                <a:latin typeface="Cascadia Code,  Courier New"/>
              </a:rPr>
              <a:t>otherPerson</a:t>
            </a:r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){</a:t>
            </a:r>
          </a:p>
          <a:p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        </a:t>
            </a:r>
            <a:r>
              <a:rPr lang="es-MX" sz="1200" dirty="0" err="1">
                <a:solidFill>
                  <a:srgbClr val="C586C0"/>
                </a:solidFill>
                <a:latin typeface="Cascadia Code,  Courier New"/>
              </a:rPr>
              <a:t>return</a:t>
            </a:r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 </a:t>
            </a:r>
            <a:r>
              <a:rPr lang="es-MX" sz="1200" dirty="0" err="1">
                <a:solidFill>
                  <a:srgbClr val="569CD6"/>
                </a:solidFill>
                <a:latin typeface="Cascadia Code,  Courier New"/>
              </a:rPr>
              <a:t>this</a:t>
            </a:r>
            <a:r>
              <a:rPr lang="es-MX" sz="1200" dirty="0" err="1">
                <a:solidFill>
                  <a:srgbClr val="D4D4D4"/>
                </a:solidFill>
                <a:latin typeface="Cascadia Code,  Courier New"/>
              </a:rPr>
              <a:t>.</a:t>
            </a:r>
            <a:r>
              <a:rPr lang="es-MX" sz="1200" dirty="0" err="1">
                <a:solidFill>
                  <a:srgbClr val="9CDCFE"/>
                </a:solidFill>
                <a:latin typeface="Cascadia Code,  Courier New"/>
              </a:rPr>
              <a:t>name</a:t>
            </a:r>
            <a:r>
              <a:rPr lang="es-MX" sz="1200" dirty="0" err="1">
                <a:solidFill>
                  <a:srgbClr val="D4D4D4"/>
                </a:solidFill>
                <a:latin typeface="Cascadia Code,  Courier New"/>
              </a:rPr>
              <a:t>.</a:t>
            </a:r>
            <a:r>
              <a:rPr lang="es-MX" sz="1200" dirty="0" err="1">
                <a:solidFill>
                  <a:srgbClr val="DCDCAA"/>
                </a:solidFill>
                <a:latin typeface="Cascadia Code,  Courier New"/>
              </a:rPr>
              <a:t>equalsIgnoreCase</a:t>
            </a:r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(</a:t>
            </a:r>
            <a:r>
              <a:rPr lang="es-MX" sz="1200" dirty="0">
                <a:solidFill>
                  <a:srgbClr val="9CDCFE"/>
                </a:solidFill>
                <a:latin typeface="Cascadia Code,  Courier New"/>
              </a:rPr>
              <a:t>otherPerson</a:t>
            </a:r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.</a:t>
            </a:r>
            <a:r>
              <a:rPr lang="es-MX" sz="1200" dirty="0">
                <a:solidFill>
                  <a:srgbClr val="9CDCFE"/>
                </a:solidFill>
                <a:latin typeface="Cascadia Code,  Courier New"/>
              </a:rPr>
              <a:t>name</a:t>
            </a:r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);</a:t>
            </a:r>
          </a:p>
          <a:p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    }</a:t>
            </a:r>
          </a:p>
          <a:p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}</a:t>
            </a:r>
          </a:p>
          <a:p>
            <a:endParaRPr lang="es-MX" sz="1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3314BBD-38B5-4D20-BE4C-4BEDCD0B389D}"/>
              </a:ext>
            </a:extLst>
          </p:cNvPr>
          <p:cNvSpPr/>
          <p:nvPr/>
        </p:nvSpPr>
        <p:spPr>
          <a:xfrm>
            <a:off x="5061098" y="0"/>
            <a:ext cx="4082902" cy="138499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    </a:t>
            </a:r>
            <a:r>
              <a:rPr lang="es-MX" sz="1200" dirty="0" err="1">
                <a:solidFill>
                  <a:srgbClr val="569CD6"/>
                </a:solidFill>
                <a:latin typeface="Cascadia Code,  Courier New"/>
              </a:rPr>
              <a:t>public</a:t>
            </a:r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 </a:t>
            </a:r>
            <a:r>
              <a:rPr lang="es-MX" sz="1200" dirty="0" err="1">
                <a:solidFill>
                  <a:srgbClr val="4EC9B0"/>
                </a:solidFill>
                <a:latin typeface="Cascadia Code,  Courier New"/>
              </a:rPr>
              <a:t>String</a:t>
            </a:r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 </a:t>
            </a:r>
            <a:r>
              <a:rPr lang="es-MX" sz="1200" dirty="0" err="1">
                <a:solidFill>
                  <a:srgbClr val="DCDCAA"/>
                </a:solidFill>
                <a:latin typeface="Cascadia Code,  Courier New"/>
              </a:rPr>
              <a:t>getName</a:t>
            </a:r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() {</a:t>
            </a:r>
          </a:p>
          <a:p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        </a:t>
            </a:r>
            <a:r>
              <a:rPr lang="es-MX" sz="1200" dirty="0" err="1">
                <a:solidFill>
                  <a:srgbClr val="C586C0"/>
                </a:solidFill>
                <a:latin typeface="Cascadia Code,  Courier New"/>
              </a:rPr>
              <a:t>return</a:t>
            </a:r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 </a:t>
            </a:r>
            <a:r>
              <a:rPr lang="es-MX" sz="1200" dirty="0" err="1">
                <a:solidFill>
                  <a:srgbClr val="D4D4D4"/>
                </a:solidFill>
                <a:latin typeface="Cascadia Code,  Courier New"/>
              </a:rPr>
              <a:t>name</a:t>
            </a:r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;</a:t>
            </a:r>
          </a:p>
          <a:p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    }</a:t>
            </a:r>
          </a:p>
          <a:p>
            <a:br>
              <a:rPr lang="es-MX" sz="1200" dirty="0">
                <a:solidFill>
                  <a:srgbClr val="D4D4D4"/>
                </a:solidFill>
                <a:latin typeface="Cascadia Code,  Courier New"/>
              </a:rPr>
            </a:br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    </a:t>
            </a:r>
            <a:r>
              <a:rPr lang="es-MX" sz="1200" dirty="0" err="1">
                <a:solidFill>
                  <a:srgbClr val="569CD6"/>
                </a:solidFill>
                <a:latin typeface="Cascadia Code,  Courier New"/>
              </a:rPr>
              <a:t>public</a:t>
            </a:r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 </a:t>
            </a:r>
            <a:r>
              <a:rPr lang="es-MX" sz="1200" dirty="0" err="1">
                <a:solidFill>
                  <a:srgbClr val="4EC9B0"/>
                </a:solidFill>
                <a:latin typeface="Cascadia Code,  Courier New"/>
              </a:rPr>
              <a:t>void</a:t>
            </a:r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 </a:t>
            </a:r>
            <a:r>
              <a:rPr lang="es-MX" sz="1200" dirty="0" err="1">
                <a:solidFill>
                  <a:srgbClr val="DCDCAA"/>
                </a:solidFill>
                <a:latin typeface="Cascadia Code,  Courier New"/>
              </a:rPr>
              <a:t>setName</a:t>
            </a:r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(</a:t>
            </a:r>
            <a:r>
              <a:rPr lang="es-MX" sz="1200" dirty="0" err="1">
                <a:solidFill>
                  <a:srgbClr val="4EC9B0"/>
                </a:solidFill>
                <a:latin typeface="Cascadia Code,  Courier New"/>
              </a:rPr>
              <a:t>String</a:t>
            </a:r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 </a:t>
            </a:r>
            <a:r>
              <a:rPr lang="es-MX" sz="1200" dirty="0" err="1">
                <a:solidFill>
                  <a:srgbClr val="9CDCFE"/>
                </a:solidFill>
                <a:latin typeface="Cascadia Code,  Courier New"/>
              </a:rPr>
              <a:t>newName</a:t>
            </a:r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) {</a:t>
            </a:r>
          </a:p>
          <a:p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        </a:t>
            </a:r>
            <a:r>
              <a:rPr lang="es-MX" sz="1200" dirty="0">
                <a:solidFill>
                  <a:srgbClr val="569CD6"/>
                </a:solidFill>
                <a:latin typeface="Cascadia Code,  Courier New"/>
              </a:rPr>
              <a:t>this</a:t>
            </a:r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.</a:t>
            </a:r>
            <a:r>
              <a:rPr lang="es-MX" sz="1200" dirty="0">
                <a:solidFill>
                  <a:srgbClr val="9CDCFE"/>
                </a:solidFill>
                <a:latin typeface="Cascadia Code,  Courier New"/>
              </a:rPr>
              <a:t>name</a:t>
            </a:r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 = </a:t>
            </a:r>
            <a:r>
              <a:rPr lang="es-MX" sz="1200" dirty="0" err="1">
                <a:solidFill>
                  <a:srgbClr val="D4D4D4"/>
                </a:solidFill>
                <a:latin typeface="Cascadia Code,  Courier New"/>
              </a:rPr>
              <a:t>name</a:t>
            </a:r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;</a:t>
            </a:r>
          </a:p>
          <a:p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    }</a:t>
            </a:r>
          </a:p>
        </p:txBody>
      </p:sp>
    </p:spTree>
    <p:extLst>
      <p:ext uri="{BB962C8B-B14F-4D97-AF65-F5344CB8AC3E}">
        <p14:creationId xmlns:p14="http://schemas.microsoft.com/office/powerpoint/2010/main" val="2389273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87B699-F650-43A2-910C-5B8C1D164C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0"/>
            <a:ext cx="4572000" cy="5143500"/>
          </a:xfrm>
          <a:solidFill>
            <a:schemeClr val="tx1"/>
          </a:solidFill>
        </p:spPr>
        <p:txBody>
          <a:bodyPr/>
          <a:lstStyle/>
          <a:p>
            <a:endParaRPr lang="es-MX" sz="1100" dirty="0">
              <a:solidFill>
                <a:srgbClr val="569CD6"/>
              </a:solidFill>
              <a:latin typeface="Cascadia Code,  Courier New"/>
            </a:endParaRPr>
          </a:p>
          <a:p>
            <a:endParaRPr lang="es-MX" sz="1100" dirty="0">
              <a:solidFill>
                <a:srgbClr val="569CD6"/>
              </a:solidFill>
              <a:latin typeface="Cascadia Code,  Courier New"/>
            </a:endParaRPr>
          </a:p>
          <a:p>
            <a:r>
              <a:rPr lang="es-MX" sz="1100" dirty="0" err="1">
                <a:solidFill>
                  <a:srgbClr val="569CD6"/>
                </a:solidFill>
                <a:latin typeface="Cascadia Code,  Courier New"/>
              </a:rPr>
              <a:t>public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 </a:t>
            </a:r>
            <a:r>
              <a:rPr lang="es-MX" sz="1100" dirty="0" err="1">
                <a:solidFill>
                  <a:srgbClr val="569CD6"/>
                </a:solidFill>
                <a:latin typeface="Cascadia Code,  Courier New"/>
              </a:rPr>
              <a:t>class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 </a:t>
            </a:r>
            <a:r>
              <a:rPr lang="es-MX" sz="1100" dirty="0" err="1">
                <a:solidFill>
                  <a:srgbClr val="4EC9B0"/>
                </a:solidFill>
                <a:latin typeface="Cascadia Code,  Courier New"/>
              </a:rPr>
              <a:t>Student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 </a:t>
            </a:r>
            <a:r>
              <a:rPr lang="es-MX" sz="1100" dirty="0" err="1">
                <a:solidFill>
                  <a:srgbClr val="569CD6"/>
                </a:solidFill>
                <a:latin typeface="Cascadia Code,  Courier New"/>
              </a:rPr>
              <a:t>extends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 </a:t>
            </a:r>
            <a:r>
              <a:rPr lang="es-MX" sz="1100" dirty="0" err="1">
                <a:solidFill>
                  <a:srgbClr val="4EC9B0"/>
                </a:solidFill>
                <a:latin typeface="Cascadia Code,  Courier New"/>
              </a:rPr>
              <a:t>Person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{</a:t>
            </a:r>
          </a:p>
          <a:p>
            <a:br>
              <a:rPr lang="es-MX" sz="1100" dirty="0">
                <a:solidFill>
                  <a:srgbClr val="D4D4D4"/>
                </a:solidFill>
                <a:latin typeface="Cascadia Code,  Courier New"/>
              </a:rPr>
            </a:b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  </a:t>
            </a:r>
            <a:r>
              <a:rPr lang="es-MX" sz="1100" dirty="0" err="1">
                <a:solidFill>
                  <a:srgbClr val="569CD6"/>
                </a:solidFill>
                <a:latin typeface="Cascadia Code,  Courier New"/>
              </a:rPr>
              <a:t>private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 </a:t>
            </a:r>
            <a:r>
              <a:rPr lang="es-MX" sz="1100" dirty="0" err="1">
                <a:solidFill>
                  <a:srgbClr val="4EC9B0"/>
                </a:solidFill>
                <a:latin typeface="Cascadia Code,  Courier New"/>
              </a:rPr>
              <a:t>int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 </a:t>
            </a:r>
            <a:r>
              <a:rPr lang="es-MX" sz="1100" dirty="0" err="1">
                <a:solidFill>
                  <a:srgbClr val="9CDCFE"/>
                </a:solidFill>
                <a:latin typeface="Cascadia Code,  Courier New"/>
              </a:rPr>
              <a:t>studentNumber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;</a:t>
            </a:r>
          </a:p>
          <a:p>
            <a:endParaRPr lang="es-MX" sz="1100" dirty="0">
              <a:solidFill>
                <a:srgbClr val="D4D4D4"/>
              </a:solidFill>
              <a:latin typeface="Cascadia Code,  Courier New"/>
            </a:endParaRPr>
          </a:p>
          <a:p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  </a:t>
            </a:r>
            <a:r>
              <a:rPr lang="es-MX" sz="1100" dirty="0" err="1">
                <a:solidFill>
                  <a:srgbClr val="569CD6"/>
                </a:solidFill>
                <a:latin typeface="Cascadia Code,  Courier New"/>
              </a:rPr>
              <a:t>public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 </a:t>
            </a:r>
            <a:r>
              <a:rPr lang="es-MX" sz="1100" dirty="0" err="1">
                <a:solidFill>
                  <a:srgbClr val="DCDCAA"/>
                </a:solidFill>
                <a:latin typeface="Cascadia Code,  Courier New"/>
              </a:rPr>
              <a:t>Student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(){</a:t>
            </a:r>
          </a:p>
          <a:p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       </a:t>
            </a:r>
            <a:r>
              <a:rPr lang="es-MX" sz="1100" dirty="0">
                <a:solidFill>
                  <a:srgbClr val="569CD6"/>
                </a:solidFill>
                <a:latin typeface="Cascadia Code,  Courier New"/>
              </a:rPr>
              <a:t>super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();</a:t>
            </a:r>
          </a:p>
          <a:p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       </a:t>
            </a:r>
            <a:r>
              <a:rPr lang="es-MX" sz="1100" dirty="0" err="1">
                <a:solidFill>
                  <a:srgbClr val="D4D4D4"/>
                </a:solidFill>
                <a:latin typeface="Cascadia Code,  Courier New"/>
              </a:rPr>
              <a:t>studentNumber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 = </a:t>
            </a:r>
            <a:r>
              <a:rPr lang="es-MX" sz="1100" dirty="0">
                <a:solidFill>
                  <a:srgbClr val="B5CEA8"/>
                </a:solidFill>
                <a:latin typeface="Cascadia Code,  Courier New"/>
              </a:rPr>
              <a:t>0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;</a:t>
            </a:r>
          </a:p>
          <a:p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    }</a:t>
            </a:r>
          </a:p>
          <a:p>
            <a:endParaRPr lang="es-MX" sz="1100" dirty="0">
              <a:solidFill>
                <a:srgbClr val="D4D4D4"/>
              </a:solidFill>
              <a:latin typeface="Cascadia Code,  Courier New"/>
            </a:endParaRPr>
          </a:p>
          <a:p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  </a:t>
            </a:r>
            <a:r>
              <a:rPr lang="es-MX" sz="1100" dirty="0" err="1">
                <a:solidFill>
                  <a:srgbClr val="569CD6"/>
                </a:solidFill>
                <a:latin typeface="Cascadia Code,  Courier New"/>
              </a:rPr>
              <a:t>public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 </a:t>
            </a:r>
            <a:r>
              <a:rPr lang="es-MX" sz="1100" dirty="0" err="1">
                <a:solidFill>
                  <a:srgbClr val="DCDCAA"/>
                </a:solidFill>
                <a:latin typeface="Cascadia Code,  Courier New"/>
              </a:rPr>
              <a:t>Student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(</a:t>
            </a:r>
            <a:r>
              <a:rPr lang="es-MX" sz="1100" dirty="0" err="1">
                <a:solidFill>
                  <a:srgbClr val="4EC9B0"/>
                </a:solidFill>
                <a:latin typeface="Cascadia Code,  Courier New"/>
              </a:rPr>
              <a:t>String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 </a:t>
            </a:r>
            <a:r>
              <a:rPr lang="es-MX" sz="1100" dirty="0" err="1">
                <a:solidFill>
                  <a:srgbClr val="9CDCFE"/>
                </a:solidFill>
                <a:latin typeface="Cascadia Code,  Courier New"/>
              </a:rPr>
              <a:t>name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, </a:t>
            </a:r>
            <a:r>
              <a:rPr lang="es-MX" sz="1100" dirty="0" err="1">
                <a:solidFill>
                  <a:srgbClr val="4EC9B0"/>
                </a:solidFill>
                <a:latin typeface="Cascadia Code,  Courier New"/>
              </a:rPr>
              <a:t>int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 </a:t>
            </a:r>
            <a:r>
              <a:rPr lang="es-MX" sz="1100" dirty="0" err="1">
                <a:solidFill>
                  <a:srgbClr val="9CDCFE"/>
                </a:solidFill>
                <a:latin typeface="Cascadia Code,  Courier New"/>
              </a:rPr>
              <a:t>studentNumber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){</a:t>
            </a:r>
          </a:p>
          <a:p>
            <a:r>
              <a:rPr lang="es-MX" sz="1100" dirty="0">
                <a:solidFill>
                  <a:srgbClr val="569CD6"/>
                </a:solidFill>
                <a:latin typeface="Cascadia Code,  Courier New"/>
              </a:rPr>
              <a:t>    super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();</a:t>
            </a:r>
          </a:p>
          <a:p>
            <a:r>
              <a:rPr lang="es-MX" sz="1100" dirty="0">
                <a:solidFill>
                  <a:srgbClr val="569CD6"/>
                </a:solidFill>
                <a:latin typeface="Cascadia Code,  Courier New"/>
              </a:rPr>
              <a:t>    </a:t>
            </a:r>
            <a:r>
              <a:rPr lang="es-MX" sz="1100" dirty="0" err="1">
                <a:solidFill>
                  <a:srgbClr val="569CD6"/>
                </a:solidFill>
                <a:latin typeface="Cascadia Code,  Courier New"/>
              </a:rPr>
              <a:t>this</a:t>
            </a:r>
            <a:r>
              <a:rPr lang="es-MX" sz="1100" dirty="0" err="1">
                <a:solidFill>
                  <a:srgbClr val="D4D4D4"/>
                </a:solidFill>
                <a:latin typeface="Cascadia Code,  Courier New"/>
              </a:rPr>
              <a:t>.</a:t>
            </a:r>
            <a:r>
              <a:rPr lang="es-MX" sz="1100" dirty="0" err="1">
                <a:solidFill>
                  <a:srgbClr val="DCDCAA"/>
                </a:solidFill>
                <a:latin typeface="Cascadia Code,  Courier New"/>
              </a:rPr>
              <a:t>setName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(</a:t>
            </a:r>
            <a:r>
              <a:rPr lang="es-MX" sz="1100" dirty="0" err="1">
                <a:solidFill>
                  <a:srgbClr val="D4D4D4"/>
                </a:solidFill>
                <a:latin typeface="Cascadia Code,  Courier New"/>
              </a:rPr>
              <a:t>name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);</a:t>
            </a:r>
          </a:p>
          <a:p>
            <a:r>
              <a:rPr lang="es-MX" sz="1100" dirty="0">
                <a:solidFill>
                  <a:srgbClr val="569CD6"/>
                </a:solidFill>
                <a:latin typeface="Cascadia Code,  Courier New"/>
              </a:rPr>
              <a:t>    </a:t>
            </a:r>
            <a:r>
              <a:rPr lang="es-MX" sz="1100" dirty="0" err="1">
                <a:solidFill>
                  <a:srgbClr val="569CD6"/>
                </a:solidFill>
                <a:latin typeface="Cascadia Code,  Courier New"/>
              </a:rPr>
              <a:t>this</a:t>
            </a:r>
            <a:r>
              <a:rPr lang="es-MX" sz="1100" dirty="0" err="1">
                <a:solidFill>
                  <a:srgbClr val="D4D4D4"/>
                </a:solidFill>
                <a:latin typeface="Cascadia Code,  Courier New"/>
              </a:rPr>
              <a:t>.</a:t>
            </a:r>
            <a:r>
              <a:rPr lang="es-MX" sz="1100" dirty="0" err="1">
                <a:solidFill>
                  <a:srgbClr val="9CDCFE"/>
                </a:solidFill>
                <a:latin typeface="Cascadia Code,  Courier New"/>
              </a:rPr>
              <a:t>studentNumber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 = </a:t>
            </a:r>
            <a:r>
              <a:rPr lang="es-MX" sz="1100" dirty="0" err="1">
                <a:solidFill>
                  <a:srgbClr val="D4D4D4"/>
                </a:solidFill>
                <a:latin typeface="Cascadia Code,  Courier New"/>
              </a:rPr>
              <a:t>studentNumber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;  </a:t>
            </a:r>
          </a:p>
          <a:p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  }</a:t>
            </a:r>
          </a:p>
          <a:p>
            <a:br>
              <a:rPr lang="es-MX" sz="1100" dirty="0">
                <a:solidFill>
                  <a:srgbClr val="D4D4D4"/>
                </a:solidFill>
                <a:latin typeface="Cascadia Code,  Courier New"/>
              </a:rPr>
            </a:b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  </a:t>
            </a:r>
            <a:r>
              <a:rPr lang="es-MX" sz="1100" dirty="0" err="1">
                <a:solidFill>
                  <a:srgbClr val="569CD6"/>
                </a:solidFill>
                <a:latin typeface="Cascadia Code,  Courier New"/>
              </a:rPr>
              <a:t>public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 </a:t>
            </a:r>
            <a:r>
              <a:rPr lang="es-MX" sz="1100" dirty="0" err="1">
                <a:solidFill>
                  <a:srgbClr val="4EC9B0"/>
                </a:solidFill>
                <a:latin typeface="Cascadia Code,  Courier New"/>
              </a:rPr>
              <a:t>void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 </a:t>
            </a:r>
            <a:r>
              <a:rPr lang="es-MX" sz="1100" dirty="0" err="1">
                <a:solidFill>
                  <a:srgbClr val="DCDCAA"/>
                </a:solidFill>
                <a:latin typeface="Cascadia Code,  Courier New"/>
              </a:rPr>
              <a:t>writeOutput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(){</a:t>
            </a:r>
          </a:p>
          <a:p>
            <a:r>
              <a:rPr lang="es-MX" sz="1100" dirty="0">
                <a:solidFill>
                  <a:srgbClr val="9CDCFE"/>
                </a:solidFill>
                <a:latin typeface="Cascadia Code,  Courier New"/>
              </a:rPr>
              <a:t>    </a:t>
            </a:r>
            <a:r>
              <a:rPr lang="es-MX" sz="1100" dirty="0" err="1">
                <a:solidFill>
                  <a:srgbClr val="9CDCFE"/>
                </a:solidFill>
                <a:latin typeface="Cascadia Code,  Courier New"/>
              </a:rPr>
              <a:t>System</a:t>
            </a:r>
            <a:r>
              <a:rPr lang="es-MX" sz="1100" dirty="0" err="1">
                <a:solidFill>
                  <a:srgbClr val="D4D4D4"/>
                </a:solidFill>
                <a:latin typeface="Cascadia Code,  Courier New"/>
              </a:rPr>
              <a:t>.</a:t>
            </a:r>
            <a:r>
              <a:rPr lang="es-MX" sz="1100" dirty="0" err="1">
                <a:solidFill>
                  <a:srgbClr val="9CDCFE"/>
                </a:solidFill>
                <a:latin typeface="Cascadia Code,  Courier New"/>
              </a:rPr>
              <a:t>out</a:t>
            </a:r>
            <a:r>
              <a:rPr lang="es-MX" sz="1100" dirty="0" err="1">
                <a:solidFill>
                  <a:srgbClr val="D4D4D4"/>
                </a:solidFill>
                <a:latin typeface="Cascadia Code,  Courier New"/>
              </a:rPr>
              <a:t>.</a:t>
            </a:r>
            <a:r>
              <a:rPr lang="es-MX" sz="1100" dirty="0" err="1">
                <a:solidFill>
                  <a:srgbClr val="DCDCAA"/>
                </a:solidFill>
                <a:latin typeface="Cascadia Code,  Courier New"/>
              </a:rPr>
              <a:t>println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(</a:t>
            </a:r>
            <a:r>
              <a:rPr lang="es-MX" sz="1100" dirty="0">
                <a:solidFill>
                  <a:srgbClr val="CE9178"/>
                </a:solidFill>
                <a:latin typeface="Cascadia Code,  Courier New"/>
              </a:rPr>
              <a:t>"</a:t>
            </a:r>
            <a:r>
              <a:rPr lang="es-MX" sz="1100" dirty="0" err="1">
                <a:solidFill>
                  <a:srgbClr val="CE9178"/>
                </a:solidFill>
                <a:latin typeface="Cascadia Code,  Courier New"/>
              </a:rPr>
              <a:t>Name</a:t>
            </a:r>
            <a:r>
              <a:rPr lang="es-MX" sz="1100" dirty="0">
                <a:solidFill>
                  <a:srgbClr val="CE9178"/>
                </a:solidFill>
                <a:latin typeface="Cascadia Code,  Courier New"/>
              </a:rPr>
              <a:t>: "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+ </a:t>
            </a:r>
            <a:r>
              <a:rPr lang="es-MX" sz="1100" dirty="0">
                <a:solidFill>
                  <a:srgbClr val="569CD6"/>
                </a:solidFill>
                <a:latin typeface="Cascadia Code,  Courier New"/>
              </a:rPr>
              <a:t> </a:t>
            </a:r>
            <a:r>
              <a:rPr lang="es-MX" sz="1100" dirty="0" err="1">
                <a:solidFill>
                  <a:srgbClr val="569CD6"/>
                </a:solidFill>
                <a:latin typeface="Cascadia Code,  Courier New"/>
              </a:rPr>
              <a:t>this</a:t>
            </a:r>
            <a:r>
              <a:rPr lang="es-MX" sz="1100" dirty="0" err="1">
                <a:solidFill>
                  <a:srgbClr val="D4D4D4"/>
                </a:solidFill>
                <a:latin typeface="Cascadia Code,  Courier New"/>
              </a:rPr>
              <a:t>.</a:t>
            </a:r>
            <a:r>
              <a:rPr lang="es-MX" sz="1100" dirty="0" err="1">
                <a:solidFill>
                  <a:srgbClr val="DCDCAA"/>
                </a:solidFill>
                <a:latin typeface="Cascadia Code,  Courier New"/>
              </a:rPr>
              <a:t>getName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());</a:t>
            </a:r>
          </a:p>
          <a:p>
            <a:r>
              <a:rPr lang="es-MX" sz="1100" dirty="0">
                <a:solidFill>
                  <a:srgbClr val="9CDCFE"/>
                </a:solidFill>
                <a:latin typeface="Cascadia Code,  Courier New"/>
              </a:rPr>
              <a:t>    </a:t>
            </a:r>
            <a:r>
              <a:rPr lang="es-MX" sz="1100" dirty="0" err="1">
                <a:solidFill>
                  <a:srgbClr val="9CDCFE"/>
                </a:solidFill>
                <a:latin typeface="Cascadia Code,  Courier New"/>
              </a:rPr>
              <a:t>System</a:t>
            </a:r>
            <a:r>
              <a:rPr lang="es-MX" sz="1100" dirty="0" err="1">
                <a:solidFill>
                  <a:srgbClr val="D4D4D4"/>
                </a:solidFill>
                <a:latin typeface="Cascadia Code,  Courier New"/>
              </a:rPr>
              <a:t>.</a:t>
            </a:r>
            <a:r>
              <a:rPr lang="es-MX" sz="1100" dirty="0" err="1">
                <a:solidFill>
                  <a:srgbClr val="9CDCFE"/>
                </a:solidFill>
                <a:latin typeface="Cascadia Code,  Courier New"/>
              </a:rPr>
              <a:t>out</a:t>
            </a:r>
            <a:r>
              <a:rPr lang="es-MX" sz="1100" dirty="0" err="1">
                <a:solidFill>
                  <a:srgbClr val="D4D4D4"/>
                </a:solidFill>
                <a:latin typeface="Cascadia Code,  Courier New"/>
              </a:rPr>
              <a:t>.</a:t>
            </a:r>
            <a:r>
              <a:rPr lang="es-MX" sz="1100" dirty="0" err="1">
                <a:solidFill>
                  <a:srgbClr val="DCDCAA"/>
                </a:solidFill>
                <a:latin typeface="Cascadia Code,  Courier New"/>
              </a:rPr>
              <a:t>println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(</a:t>
            </a:r>
            <a:r>
              <a:rPr lang="es-MX" sz="1100" dirty="0">
                <a:solidFill>
                  <a:srgbClr val="CE9178"/>
                </a:solidFill>
                <a:latin typeface="Cascadia Code,  Courier New"/>
              </a:rPr>
              <a:t>"</a:t>
            </a:r>
            <a:r>
              <a:rPr lang="es-MX" sz="1100" dirty="0" err="1">
                <a:solidFill>
                  <a:srgbClr val="CE9178"/>
                </a:solidFill>
                <a:latin typeface="Cascadia Code,  Courier New"/>
              </a:rPr>
              <a:t>Student</a:t>
            </a:r>
            <a:r>
              <a:rPr lang="es-MX" sz="1100" dirty="0">
                <a:solidFill>
                  <a:srgbClr val="CE9178"/>
                </a:solidFill>
                <a:latin typeface="Cascadia Code,  Courier New"/>
              </a:rPr>
              <a:t> </a:t>
            </a:r>
            <a:r>
              <a:rPr lang="es-MX" sz="1100" dirty="0" err="1">
                <a:solidFill>
                  <a:srgbClr val="CE9178"/>
                </a:solidFill>
                <a:latin typeface="Cascadia Code,  Courier New"/>
              </a:rPr>
              <a:t>Number</a:t>
            </a:r>
            <a:r>
              <a:rPr lang="es-MX" sz="1100" dirty="0">
                <a:solidFill>
                  <a:srgbClr val="CE9178"/>
                </a:solidFill>
                <a:latin typeface="Cascadia Code,  Courier New"/>
              </a:rPr>
              <a:t>:"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 + </a:t>
            </a:r>
          </a:p>
          <a:p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                       </a:t>
            </a:r>
            <a:r>
              <a:rPr lang="es-MX" sz="1100" dirty="0" err="1">
                <a:solidFill>
                  <a:srgbClr val="569CD6"/>
                </a:solidFill>
                <a:latin typeface="Cascadia Code,  Courier New"/>
              </a:rPr>
              <a:t>this</a:t>
            </a:r>
            <a:r>
              <a:rPr lang="es-MX" sz="1100" dirty="0" err="1">
                <a:solidFill>
                  <a:srgbClr val="D4D4D4"/>
                </a:solidFill>
                <a:latin typeface="Cascadia Code,  Courier New"/>
              </a:rPr>
              <a:t>.</a:t>
            </a:r>
            <a:r>
              <a:rPr lang="es-MX" sz="1100" dirty="0" err="1">
                <a:solidFill>
                  <a:srgbClr val="9CDCFE"/>
                </a:solidFill>
                <a:latin typeface="Cascadia Code,  Courier New"/>
              </a:rPr>
              <a:t>studentNumber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);</a:t>
            </a:r>
          </a:p>
          <a:p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  }</a:t>
            </a:r>
          </a:p>
          <a:p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    </a:t>
            </a:r>
          </a:p>
          <a:p>
            <a:endParaRPr lang="es-MX" sz="11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A537B01-C1F4-43AF-B0A2-E16B7BE359BB}"/>
              </a:ext>
            </a:extLst>
          </p:cNvPr>
          <p:cNvSpPr/>
          <p:nvPr/>
        </p:nvSpPr>
        <p:spPr>
          <a:xfrm>
            <a:off x="4297680" y="0"/>
            <a:ext cx="4846320" cy="212365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s-MX" sz="1100" dirty="0" err="1">
                <a:solidFill>
                  <a:srgbClr val="569CD6"/>
                </a:solidFill>
                <a:latin typeface="Cascadia Code,  Courier New"/>
              </a:rPr>
              <a:t>public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 </a:t>
            </a:r>
            <a:r>
              <a:rPr lang="es-MX" sz="1100" dirty="0" err="1">
                <a:solidFill>
                  <a:srgbClr val="4EC9B0"/>
                </a:solidFill>
                <a:latin typeface="Cascadia Code,  Courier New"/>
              </a:rPr>
              <a:t>int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 </a:t>
            </a:r>
            <a:r>
              <a:rPr lang="es-MX" sz="1100" dirty="0" err="1">
                <a:solidFill>
                  <a:srgbClr val="DCDCAA"/>
                </a:solidFill>
                <a:latin typeface="Cascadia Code,  Courier New"/>
              </a:rPr>
              <a:t>getStudentNumber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() {</a:t>
            </a:r>
          </a:p>
          <a:p>
            <a:r>
              <a:rPr lang="es-MX" sz="1100" dirty="0">
                <a:solidFill>
                  <a:srgbClr val="C586C0"/>
                </a:solidFill>
                <a:latin typeface="Cascadia Code,  Courier New"/>
              </a:rPr>
              <a:t>  </a:t>
            </a:r>
            <a:r>
              <a:rPr lang="es-MX" sz="1100" dirty="0" err="1">
                <a:solidFill>
                  <a:srgbClr val="C586C0"/>
                </a:solidFill>
                <a:latin typeface="Cascadia Code,  Courier New"/>
              </a:rPr>
              <a:t>return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 </a:t>
            </a:r>
            <a:r>
              <a:rPr lang="es-MX" sz="1100" dirty="0" err="1">
                <a:solidFill>
                  <a:srgbClr val="D4D4D4"/>
                </a:solidFill>
                <a:latin typeface="Cascadia Code,  Courier New"/>
              </a:rPr>
              <a:t>studentNumber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;</a:t>
            </a:r>
          </a:p>
          <a:p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}</a:t>
            </a:r>
          </a:p>
          <a:p>
            <a:br>
              <a:rPr lang="es-MX" sz="1100" dirty="0">
                <a:solidFill>
                  <a:srgbClr val="D4D4D4"/>
                </a:solidFill>
                <a:latin typeface="Cascadia Code,  Courier New"/>
              </a:rPr>
            </a:br>
            <a:r>
              <a:rPr lang="es-MX" sz="1100" dirty="0" err="1">
                <a:solidFill>
                  <a:srgbClr val="569CD6"/>
                </a:solidFill>
                <a:latin typeface="Cascadia Code,  Courier New"/>
              </a:rPr>
              <a:t>public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 </a:t>
            </a:r>
            <a:r>
              <a:rPr lang="es-MX" sz="1100" dirty="0" err="1">
                <a:solidFill>
                  <a:srgbClr val="4EC9B0"/>
                </a:solidFill>
                <a:latin typeface="Cascadia Code,  Courier New"/>
              </a:rPr>
              <a:t>void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 </a:t>
            </a:r>
            <a:r>
              <a:rPr lang="es-MX" sz="1100" dirty="0" err="1">
                <a:solidFill>
                  <a:srgbClr val="DCDCAA"/>
                </a:solidFill>
                <a:latin typeface="Cascadia Code,  Courier New"/>
              </a:rPr>
              <a:t>setStudentNumber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(</a:t>
            </a:r>
            <a:r>
              <a:rPr lang="es-MX" sz="1100" dirty="0" err="1">
                <a:solidFill>
                  <a:srgbClr val="4EC9B0"/>
                </a:solidFill>
                <a:latin typeface="Cascadia Code,  Courier New"/>
              </a:rPr>
              <a:t>int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 </a:t>
            </a:r>
            <a:r>
              <a:rPr lang="es-MX" sz="1100" dirty="0" err="1">
                <a:solidFill>
                  <a:srgbClr val="9CDCFE"/>
                </a:solidFill>
                <a:latin typeface="Cascadia Code,  Courier New"/>
              </a:rPr>
              <a:t>studentNumber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) {</a:t>
            </a:r>
          </a:p>
          <a:p>
            <a:r>
              <a:rPr lang="es-MX" sz="1100" dirty="0">
                <a:solidFill>
                  <a:srgbClr val="569CD6"/>
                </a:solidFill>
                <a:latin typeface="Cascadia Code,  Courier New"/>
              </a:rPr>
              <a:t>  </a:t>
            </a:r>
            <a:r>
              <a:rPr lang="es-MX" sz="1100" dirty="0" err="1">
                <a:solidFill>
                  <a:srgbClr val="569CD6"/>
                </a:solidFill>
                <a:latin typeface="Cascadia Code,  Courier New"/>
              </a:rPr>
              <a:t>this</a:t>
            </a:r>
            <a:r>
              <a:rPr lang="es-MX" sz="1100" dirty="0" err="1">
                <a:solidFill>
                  <a:srgbClr val="D4D4D4"/>
                </a:solidFill>
                <a:latin typeface="Cascadia Code,  Courier New"/>
              </a:rPr>
              <a:t>.</a:t>
            </a:r>
            <a:r>
              <a:rPr lang="es-MX" sz="1100" dirty="0" err="1">
                <a:solidFill>
                  <a:srgbClr val="9CDCFE"/>
                </a:solidFill>
                <a:latin typeface="Cascadia Code,  Courier New"/>
              </a:rPr>
              <a:t>studentNumber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 = </a:t>
            </a:r>
            <a:r>
              <a:rPr lang="es-MX" sz="1100" dirty="0" err="1">
                <a:solidFill>
                  <a:srgbClr val="D4D4D4"/>
                </a:solidFill>
                <a:latin typeface="Cascadia Code,  Courier New"/>
              </a:rPr>
              <a:t>studentNumber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;</a:t>
            </a:r>
          </a:p>
          <a:p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}</a:t>
            </a:r>
          </a:p>
          <a:p>
            <a:endParaRPr lang="es-MX" sz="1100" dirty="0">
              <a:solidFill>
                <a:srgbClr val="D4D4D4"/>
              </a:solidFill>
              <a:latin typeface="Cascadia Code,  Courier New"/>
            </a:endParaRPr>
          </a:p>
          <a:p>
            <a:r>
              <a:rPr lang="es-MX" sz="1100" dirty="0" err="1">
                <a:solidFill>
                  <a:srgbClr val="569CD6"/>
                </a:solidFill>
                <a:latin typeface="Cascadia Code,  Courier New"/>
              </a:rPr>
              <a:t>public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 </a:t>
            </a:r>
            <a:r>
              <a:rPr lang="es-MX" sz="1100" dirty="0" err="1">
                <a:solidFill>
                  <a:srgbClr val="4EC9B0"/>
                </a:solidFill>
                <a:latin typeface="Cascadia Code,  Courier New"/>
              </a:rPr>
              <a:t>boolean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 </a:t>
            </a:r>
            <a:r>
              <a:rPr lang="es-MX" sz="1100" dirty="0" err="1">
                <a:solidFill>
                  <a:srgbClr val="DCDCAA"/>
                </a:solidFill>
                <a:latin typeface="Cascadia Code,  Courier New"/>
              </a:rPr>
              <a:t>equals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(</a:t>
            </a:r>
            <a:r>
              <a:rPr lang="es-MX" sz="1100" dirty="0" err="1">
                <a:solidFill>
                  <a:srgbClr val="4EC9B0"/>
                </a:solidFill>
                <a:latin typeface="Cascadia Code,  Courier New"/>
              </a:rPr>
              <a:t>Student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 </a:t>
            </a:r>
            <a:r>
              <a:rPr lang="es-MX" sz="1100" dirty="0" err="1">
                <a:solidFill>
                  <a:srgbClr val="9CDCFE"/>
                </a:solidFill>
                <a:latin typeface="Cascadia Code,  Courier New"/>
              </a:rPr>
              <a:t>other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){</a:t>
            </a:r>
          </a:p>
          <a:p>
            <a:r>
              <a:rPr lang="es-MX" sz="1100" dirty="0">
                <a:solidFill>
                  <a:srgbClr val="C586C0"/>
                </a:solidFill>
                <a:latin typeface="Cascadia Code,  Courier New"/>
              </a:rPr>
              <a:t>  </a:t>
            </a:r>
            <a:r>
              <a:rPr lang="es-MX" sz="1100" dirty="0" err="1">
                <a:solidFill>
                  <a:srgbClr val="C586C0"/>
                </a:solidFill>
                <a:latin typeface="Cascadia Code,  Courier New"/>
              </a:rPr>
              <a:t>return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 </a:t>
            </a:r>
            <a:r>
              <a:rPr lang="es-MX" sz="1100" dirty="0" err="1">
                <a:solidFill>
                  <a:srgbClr val="569CD6"/>
                </a:solidFill>
                <a:latin typeface="Cascadia Code,  Courier New"/>
              </a:rPr>
              <a:t>this</a:t>
            </a:r>
            <a:r>
              <a:rPr lang="es-MX" sz="1100" dirty="0" err="1">
                <a:solidFill>
                  <a:srgbClr val="D4D4D4"/>
                </a:solidFill>
                <a:latin typeface="Cascadia Code,  Courier New"/>
              </a:rPr>
              <a:t>.</a:t>
            </a:r>
            <a:r>
              <a:rPr lang="es-MX" sz="1100" dirty="0" err="1">
                <a:solidFill>
                  <a:srgbClr val="DCDCAA"/>
                </a:solidFill>
                <a:latin typeface="Cascadia Code,  Courier New"/>
              </a:rPr>
              <a:t>hasSameName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(</a:t>
            </a:r>
            <a:r>
              <a:rPr lang="es-MX" sz="1100" dirty="0" err="1">
                <a:solidFill>
                  <a:srgbClr val="9CDCFE"/>
                </a:solidFill>
                <a:latin typeface="Cascadia Code,  Courier New"/>
              </a:rPr>
              <a:t>other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) &amp;&amp; </a:t>
            </a:r>
          </a:p>
          <a:p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            (</a:t>
            </a:r>
            <a:r>
              <a:rPr lang="es-MX" sz="1100" dirty="0" err="1">
                <a:solidFill>
                  <a:srgbClr val="569CD6"/>
                </a:solidFill>
                <a:latin typeface="Cascadia Code,  Courier New"/>
              </a:rPr>
              <a:t>this</a:t>
            </a:r>
            <a:r>
              <a:rPr lang="es-MX" sz="1100" dirty="0" err="1">
                <a:solidFill>
                  <a:srgbClr val="D4D4D4"/>
                </a:solidFill>
                <a:latin typeface="Cascadia Code,  Courier New"/>
              </a:rPr>
              <a:t>.</a:t>
            </a:r>
            <a:r>
              <a:rPr lang="es-MX" sz="1100" dirty="0" err="1">
                <a:solidFill>
                  <a:srgbClr val="9CDCFE"/>
                </a:solidFill>
                <a:latin typeface="Cascadia Code,  Courier New"/>
              </a:rPr>
              <a:t>studentNumber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 == </a:t>
            </a:r>
            <a:r>
              <a:rPr lang="es-MX" sz="1100" dirty="0" err="1">
                <a:solidFill>
                  <a:srgbClr val="9CDCFE"/>
                </a:solidFill>
                <a:latin typeface="Cascadia Code,  Courier New"/>
              </a:rPr>
              <a:t>other</a:t>
            </a:r>
            <a:r>
              <a:rPr lang="es-MX" sz="1100" dirty="0" err="1">
                <a:solidFill>
                  <a:srgbClr val="D4D4D4"/>
                </a:solidFill>
                <a:latin typeface="Cascadia Code,  Courier New"/>
              </a:rPr>
              <a:t>.</a:t>
            </a:r>
            <a:r>
              <a:rPr lang="es-MX" sz="1100" dirty="0" err="1">
                <a:solidFill>
                  <a:srgbClr val="9CDCFE"/>
                </a:solidFill>
                <a:latin typeface="Cascadia Code,  Courier New"/>
              </a:rPr>
              <a:t>studentNumber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);</a:t>
            </a:r>
          </a:p>
          <a:p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}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193FBCC-94EF-4B31-B3D8-06B81DCDB21B}"/>
              </a:ext>
            </a:extLst>
          </p:cNvPr>
          <p:cNvSpPr/>
          <p:nvPr/>
        </p:nvSpPr>
        <p:spPr>
          <a:xfrm>
            <a:off x="5156789" y="2235973"/>
            <a:ext cx="3694816" cy="83099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Para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indicar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que una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clase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hereda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a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otra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utilizamos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la palabra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reservada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b="1" dirty="0">
                <a:latin typeface="Cascadia Code" panose="00000509000000000000" pitchFamily="49" charset="0"/>
                <a:ea typeface="Roboto" panose="02000000000000000000" pitchFamily="2" charset="0"/>
              </a:rPr>
              <a:t>extends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56282DD-2258-4D16-B075-90A9FA524D83}"/>
              </a:ext>
            </a:extLst>
          </p:cNvPr>
          <p:cNvCxnSpPr>
            <a:cxnSpLocks/>
            <a:stCxn id="4" idx="1"/>
          </p:cNvCxnSpPr>
          <p:nvPr/>
        </p:nvCxnSpPr>
        <p:spPr bwMode="auto">
          <a:xfrm flipH="1" flipV="1">
            <a:off x="2418907" y="680484"/>
            <a:ext cx="2737882" cy="1970988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F59C483D-BB60-4E13-B096-D4A9F70692E3}"/>
              </a:ext>
            </a:extLst>
          </p:cNvPr>
          <p:cNvSpPr/>
          <p:nvPr/>
        </p:nvSpPr>
        <p:spPr>
          <a:xfrm>
            <a:off x="5156789" y="3481987"/>
            <a:ext cx="3694816" cy="83099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Para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indicar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que una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clase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hereda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a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otra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utilizamos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la palabra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reservada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b="1" dirty="0">
                <a:latin typeface="Cascadia Code" panose="00000509000000000000" pitchFamily="49" charset="0"/>
                <a:ea typeface="Roboto" panose="02000000000000000000" pitchFamily="2" charset="0"/>
              </a:rPr>
              <a:t>extends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33850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DBE69-2CE4-4D01-AE13-28DD17542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712381"/>
          </a:xfrm>
          <a:solidFill>
            <a:srgbClr val="FFFF00"/>
          </a:solidFill>
        </p:spPr>
        <p:txBody>
          <a:bodyPr/>
          <a:lstStyle/>
          <a:p>
            <a:r>
              <a:rPr lang="en-US" dirty="0" err="1">
                <a:solidFill>
                  <a:schemeClr val="tx1"/>
                </a:solidFill>
              </a:rPr>
              <a:t>Nomenclatura</a:t>
            </a:r>
            <a:endParaRPr lang="es-MX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10C7EA-60B1-43DF-9AC5-C3627E0458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4037" y="933819"/>
            <a:ext cx="4167963" cy="4083869"/>
          </a:xfrm>
        </p:spPr>
        <p:txBody>
          <a:bodyPr/>
          <a:lstStyle/>
          <a:p>
            <a:r>
              <a:rPr lang="es-ES_tradnl" b="1" dirty="0"/>
              <a:t>Clase Base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_tradnl" i="1" dirty="0"/>
              <a:t>Superclase / </a:t>
            </a:r>
            <a:r>
              <a:rPr lang="es-ES_tradnl" i="1" dirty="0" err="1"/>
              <a:t>superclass</a:t>
            </a:r>
            <a:endParaRPr lang="es-ES_tradnl" i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_tradnl" i="1" dirty="0"/>
              <a:t>Clase padre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_tradnl" i="1" dirty="0"/>
              <a:t>Clase Ancestro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0048F66-74E8-424F-84A9-0E94DDF8320F}"/>
              </a:ext>
            </a:extLst>
          </p:cNvPr>
          <p:cNvSpPr txBox="1">
            <a:spLocks/>
          </p:cNvSpPr>
          <p:nvPr/>
        </p:nvSpPr>
        <p:spPr bwMode="auto">
          <a:xfrm>
            <a:off x="4662093" y="946691"/>
            <a:ext cx="4167963" cy="4083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4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557213" indent="-214313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Wingdings" panose="05000000000000000000" pitchFamily="2" charset="2"/>
              <a:buChar char="§"/>
              <a:defRPr sz="21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8572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2001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5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5430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5pPr>
            <a:lvl6pPr marL="18859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</a:defRPr>
            </a:lvl6pPr>
            <a:lvl7pPr marL="22288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</a:defRPr>
            </a:lvl7pPr>
            <a:lvl8pPr marL="25717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</a:defRPr>
            </a:lvl8pPr>
            <a:lvl9pPr marL="29146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s-ES_tradnl" b="1" kern="0" dirty="0"/>
              <a:t>Clase Heredada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_tradnl" i="1" kern="0" dirty="0"/>
              <a:t>Subclase / </a:t>
            </a:r>
            <a:r>
              <a:rPr lang="es-ES_tradnl" i="1" kern="0" dirty="0" err="1"/>
              <a:t>subclass</a:t>
            </a:r>
            <a:endParaRPr lang="es-ES_tradnl" i="1" kern="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_tradnl" i="1" kern="0" dirty="0"/>
              <a:t>Clase hijo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_tradnl" i="1" kern="0" dirty="0"/>
              <a:t>Clase derivada</a:t>
            </a:r>
          </a:p>
        </p:txBody>
      </p:sp>
    </p:spTree>
    <p:extLst>
      <p:ext uri="{BB962C8B-B14F-4D97-AF65-F5344CB8AC3E}">
        <p14:creationId xmlns:p14="http://schemas.microsoft.com/office/powerpoint/2010/main" val="2833983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74BAC-CBD1-43BA-BE2F-DD8D052D86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mc:AlternateContent xmlns:mc="http://schemas.openxmlformats.org/markup-compatibility/2006">
        <mc:Choice xmlns:psuz="http://schemas.microsoft.com/office/powerpoint/2016/summaryzoom" Requires="psuz">
          <p:graphicFrame>
            <p:nvGraphicFramePr>
              <p:cNvPr id="5" name="Summary Zoom 4">
                <a:extLst>
                  <a:ext uri="{FF2B5EF4-FFF2-40B4-BE49-F238E27FC236}">
                    <a16:creationId xmlns:a16="http://schemas.microsoft.com/office/drawing/2014/main" id="{73FAF78B-690E-453E-851D-B291EDAFD65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02153373"/>
                  </p:ext>
                </p:extLst>
              </p:nvPr>
            </p:nvGraphicFramePr>
            <p:xfrm>
              <a:off x="457200" y="933450"/>
              <a:ext cx="8229600" cy="4084638"/>
            </p:xfrm>
            <a:graphic>
              <a:graphicData uri="http://schemas.microsoft.com/office/powerpoint/2016/summaryzoom">
                <psuz:summaryZm>
                  <psuz:summaryZmObj sectionId="{3D109A30-537A-4BD3-BF28-9BEFEA917225}">
                    <psuz:zmPr id="{5C497BC6-33B6-4DE7-ADAE-C79C0DF97C61}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318897" y="607282"/>
                          <a:ext cx="2468880" cy="138874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EC9183FE-C952-47B0-A9F7-F779AD65E184}">
                    <psuz:zmPr id="{544FECDF-A37E-4609-8E83-B3C247525EC1}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2880360" y="607282"/>
                          <a:ext cx="2468880" cy="138874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69EDF68E-D6BB-4931-A085-816344915AE9}">
                    <psuz:zmPr id="{FB83BABF-2ABB-4499-977E-03BEB719604F}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5441823" y="607282"/>
                          <a:ext cx="2468880" cy="138874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C49521BD-1197-47C3-84A5-E4CFD0D09D60}">
                    <psuz:zmPr id="{DFA52224-3E9F-421C-8BFF-972341B2B217}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318897" y="2088610"/>
                          <a:ext cx="2468880" cy="138874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FA2E7916-B3A5-4BE0-8EB7-1B5B9B4B7A26}">
                    <psuz:zmPr id="{61E4426B-005C-4D3C-B0D9-0E75BCE06112}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2880360" y="2088610"/>
                          <a:ext cx="2468880" cy="138874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170DBBAD-3CD2-4B66-9A75-74529D90A8C3}">
                    <psuz:zmPr id="{A9A5FD71-0521-48A9-84E8-7A6CBC7671A2}" transitionDur="1000">
                      <p166:blipFill xmlns:p166="http://schemas.microsoft.com/office/powerpoint/2016/6/main">
                        <a:blip r:embed="rId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5441823" y="2088610"/>
                          <a:ext cx="2468880" cy="138874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gridLayout/>
                </psuz:summaryZm>
              </a:graphicData>
            </a:graphic>
          </p:graphicFrame>
        </mc:Choice>
        <mc:Fallback>
          <p:grpSp>
            <p:nvGrpSpPr>
              <p:cNvPr id="5" name="Summary Zoom 4">
                <a:extLst>
                  <a:ext uri="{FF2B5EF4-FFF2-40B4-BE49-F238E27FC236}">
                    <a16:creationId xmlns:a16="http://schemas.microsoft.com/office/drawing/2014/main" id="{73FAF78B-690E-453E-851D-B291EDAFD65C}"/>
                  </a:ext>
                </a:extLst>
              </p:cNvPr>
              <p:cNvGrpSpPr>
                <a:grpSpLocks noGrp="1" noUngrp="1" noRot="1" noChangeAspect="1" noMove="1" noResize="1"/>
              </p:cNvGrpSpPr>
              <p:nvPr/>
            </p:nvGrpSpPr>
            <p:grpSpPr>
              <a:xfrm>
                <a:off x="457200" y="933450"/>
                <a:ext cx="8229600" cy="4084638"/>
                <a:chOff x="457200" y="933450"/>
                <a:chExt cx="8229600" cy="4084638"/>
              </a:xfrm>
            </p:grpSpPr>
            <p:pic>
              <p:nvPicPr>
                <p:cNvPr id="3" name="Picture 3">
                  <a:hlinkClick r:id="rId8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776097" y="1540732"/>
                  <a:ext cx="2468880" cy="1388745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4" name="Picture 4">
                  <a:hlinkClick r:id="rId9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337560" y="1540732"/>
                  <a:ext cx="2468880" cy="1388745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6" name="Picture 6">
                  <a:hlinkClick r:id="rId10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899023" y="1540732"/>
                  <a:ext cx="2468880" cy="1388745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7" name="Picture 7">
                  <a:hlinkClick r:id="rId11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76097" y="3022060"/>
                  <a:ext cx="2468880" cy="1388745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8" name="Picture 8">
                  <a:hlinkClick r:id="rId12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337560" y="3022060"/>
                  <a:ext cx="2468880" cy="1388745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9" name="Picture 9">
                  <a:hlinkClick r:id="rId13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899023" y="3022060"/>
                  <a:ext cx="2468880" cy="1388745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p:grpSp>
        </mc:Fallback>
      </mc:AlternateContent>
    </p:spTree>
    <p:extLst>
      <p:ext uri="{BB962C8B-B14F-4D97-AF65-F5344CB8AC3E}">
        <p14:creationId xmlns:p14="http://schemas.microsoft.com/office/powerpoint/2010/main" val="2836783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02823F3-9DD9-49D1-B484-BE9AEAAE35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712381"/>
          </a:xfrm>
          <a:solidFill>
            <a:srgbClr val="FFFF00"/>
          </a:solidFill>
        </p:spPr>
        <p:txBody>
          <a:bodyPr/>
          <a:lstStyle/>
          <a:p>
            <a:r>
              <a:rPr lang="es-MX" dirty="0">
                <a:solidFill>
                  <a:schemeClr val="tx1"/>
                </a:solidFill>
              </a:rPr>
              <a:t>“Receta” para Herencia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E489E64-7427-4115-9A79-156AB93C6FAF}"/>
              </a:ext>
            </a:extLst>
          </p:cNvPr>
          <p:cNvSpPr/>
          <p:nvPr/>
        </p:nvSpPr>
        <p:spPr>
          <a:xfrm>
            <a:off x="652407" y="1885087"/>
            <a:ext cx="798867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Diseña</a:t>
            </a:r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las </a:t>
            </a:r>
            <a:r>
              <a:rPr lang="en-US" sz="5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clases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341371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DBE69-2CE4-4D01-AE13-28DD17542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712381"/>
          </a:xfrm>
          <a:solidFill>
            <a:srgbClr val="FFFF00"/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#1 </a:t>
            </a:r>
            <a:r>
              <a:rPr lang="en-US" dirty="0" err="1">
                <a:solidFill>
                  <a:schemeClr val="tx1"/>
                </a:solidFill>
              </a:rPr>
              <a:t>Diseña</a:t>
            </a:r>
            <a:r>
              <a:rPr lang="en-US" dirty="0">
                <a:solidFill>
                  <a:schemeClr val="tx1"/>
                </a:solidFill>
              </a:rPr>
              <a:t> las </a:t>
            </a:r>
            <a:r>
              <a:rPr lang="en-US" dirty="0" err="1">
                <a:solidFill>
                  <a:schemeClr val="tx1"/>
                </a:solidFill>
              </a:rPr>
              <a:t>clases</a:t>
            </a:r>
            <a:endParaRPr lang="es-MX" dirty="0">
              <a:solidFill>
                <a:schemeClr val="tx1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4901F5-AA30-4006-BB44-84D57955B2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9333" y="823100"/>
            <a:ext cx="8974667" cy="981201"/>
          </a:xfrm>
        </p:spPr>
        <p:txBody>
          <a:bodyPr/>
          <a:lstStyle/>
          <a:p>
            <a:r>
              <a:rPr lang="en-US" dirty="0" err="1"/>
              <a:t>Dise</a:t>
            </a:r>
            <a:r>
              <a:rPr lang="es-MX" dirty="0" err="1"/>
              <a:t>ña</a:t>
            </a:r>
            <a:r>
              <a:rPr lang="en-US" dirty="0"/>
              <a:t> la </a:t>
            </a:r>
            <a:r>
              <a:rPr lang="en-US" dirty="0" err="1"/>
              <a:t>clase</a:t>
            </a:r>
            <a:r>
              <a:rPr lang="en-US" dirty="0"/>
              <a:t> base y la </a:t>
            </a:r>
            <a:r>
              <a:rPr lang="en-US" dirty="0" err="1"/>
              <a:t>subclase</a:t>
            </a:r>
            <a:r>
              <a:rPr lang="en-US" dirty="0"/>
              <a:t>. </a:t>
            </a:r>
            <a:r>
              <a:rPr lang="en-US" dirty="0" err="1"/>
              <a:t>Identifica</a:t>
            </a:r>
            <a:r>
              <a:rPr lang="en-US" dirty="0"/>
              <a:t> los </a:t>
            </a:r>
            <a:r>
              <a:rPr lang="en-US" dirty="0" err="1"/>
              <a:t>componentes</a:t>
            </a:r>
            <a:r>
              <a:rPr lang="en-US" dirty="0"/>
              <a:t> que </a:t>
            </a:r>
            <a:r>
              <a:rPr lang="en-US" dirty="0" err="1"/>
              <a:t>pertenecen</a:t>
            </a:r>
            <a:r>
              <a:rPr lang="en-US" dirty="0"/>
              <a:t> a </a:t>
            </a:r>
            <a:r>
              <a:rPr lang="en-US" dirty="0" err="1"/>
              <a:t>cada</a:t>
            </a:r>
            <a:r>
              <a:rPr lang="en-US" dirty="0"/>
              <a:t> </a:t>
            </a:r>
            <a:r>
              <a:rPr lang="en-US" dirty="0" err="1"/>
              <a:t>clase</a:t>
            </a:r>
            <a:r>
              <a:rPr lang="en-US" dirty="0"/>
              <a:t>.</a:t>
            </a:r>
            <a:endParaRPr lang="es-MX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4EF6C65-EDA2-412A-BA2E-F23BF918E1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90"/>
          <a:stretch/>
        </p:blipFill>
        <p:spPr>
          <a:xfrm>
            <a:off x="0" y="1718731"/>
            <a:ext cx="5620336" cy="3116487"/>
          </a:xfrm>
          <a:prstGeom prst="rect">
            <a:avLst/>
          </a:prstGeom>
        </p:spPr>
      </p:pic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1A2BD114-6A19-4598-8B3C-0E352E732EF5}"/>
              </a:ext>
            </a:extLst>
          </p:cNvPr>
          <p:cNvSpPr txBox="1">
            <a:spLocks/>
          </p:cNvSpPr>
          <p:nvPr/>
        </p:nvSpPr>
        <p:spPr bwMode="auto">
          <a:xfrm>
            <a:off x="5465233" y="1774393"/>
            <a:ext cx="3509434" cy="11405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4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557213" indent="-214313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Wingdings" panose="05000000000000000000" pitchFamily="2" charset="2"/>
              <a:buChar char="§"/>
              <a:defRPr sz="21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8572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2001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5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5430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5pPr>
            <a:lvl6pPr marL="18859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</a:defRPr>
            </a:lvl6pPr>
            <a:lvl7pPr marL="22288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</a:defRPr>
            </a:lvl7pPr>
            <a:lvl8pPr marL="25717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</a:defRPr>
            </a:lvl8pPr>
            <a:lvl9pPr marL="29146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s-MX" kern="0" dirty="0" err="1">
                <a:latin typeface="Cascadia Code" panose="00000509000000000000" pitchFamily="49" charset="0"/>
              </a:rPr>
              <a:t>Person</a:t>
            </a:r>
            <a:r>
              <a:rPr lang="es-MX" kern="0" dirty="0"/>
              <a:t> es la </a:t>
            </a:r>
            <a:r>
              <a:rPr lang="es-MX" b="1" kern="0" dirty="0">
                <a:solidFill>
                  <a:srgbClr val="FF0000"/>
                </a:solidFill>
              </a:rPr>
              <a:t>clase base (o superclase) </a:t>
            </a:r>
            <a:r>
              <a:rPr lang="es-MX" kern="0" dirty="0"/>
              <a:t>de </a:t>
            </a:r>
            <a:r>
              <a:rPr lang="es-MX" kern="0" dirty="0" err="1">
                <a:latin typeface="Cascadia Code" panose="00000509000000000000" pitchFamily="49" charset="0"/>
              </a:rPr>
              <a:t>Student</a:t>
            </a:r>
            <a:r>
              <a:rPr lang="es-MX" kern="0" dirty="0"/>
              <a:t>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20F07B1-4AA5-47D4-88B4-78E6D87D5F2B}"/>
              </a:ext>
            </a:extLst>
          </p:cNvPr>
          <p:cNvSpPr/>
          <p:nvPr/>
        </p:nvSpPr>
        <p:spPr>
          <a:xfrm>
            <a:off x="5541432" y="3436571"/>
            <a:ext cx="350943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2400" kern="0" dirty="0" err="1">
                <a:latin typeface="Cascadia Code" panose="00000509000000000000" pitchFamily="49" charset="0"/>
              </a:rPr>
              <a:t>Undergraduate</a:t>
            </a:r>
            <a:r>
              <a:rPr lang="es-MX" sz="2400" kern="0" dirty="0"/>
              <a:t> es la </a:t>
            </a:r>
            <a:r>
              <a:rPr lang="es-MX" sz="2400" b="1" kern="0" dirty="0">
                <a:solidFill>
                  <a:srgbClr val="FF0000"/>
                </a:solidFill>
              </a:rPr>
              <a:t>subclase</a:t>
            </a:r>
            <a:r>
              <a:rPr lang="es-MX" sz="2400" kern="0" dirty="0"/>
              <a:t> (o clase derivada) de </a:t>
            </a:r>
            <a:r>
              <a:rPr lang="es-MX" sz="2400" kern="0" dirty="0" err="1">
                <a:latin typeface="Cascadia Code" panose="00000509000000000000" pitchFamily="49" charset="0"/>
              </a:rPr>
              <a:t>Student</a:t>
            </a:r>
            <a:r>
              <a:rPr lang="es-MX" sz="2400" kern="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700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DBE69-2CE4-4D01-AE13-28DD17542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712381"/>
          </a:xfrm>
          <a:solidFill>
            <a:srgbClr val="FFFF00"/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#1 </a:t>
            </a:r>
            <a:r>
              <a:rPr lang="en-US" dirty="0" err="1">
                <a:solidFill>
                  <a:schemeClr val="tx1"/>
                </a:solidFill>
              </a:rPr>
              <a:t>Diseña</a:t>
            </a:r>
            <a:r>
              <a:rPr lang="en-US" dirty="0">
                <a:solidFill>
                  <a:schemeClr val="tx1"/>
                </a:solidFill>
              </a:rPr>
              <a:t> las </a:t>
            </a:r>
            <a:r>
              <a:rPr lang="en-US" dirty="0" err="1">
                <a:solidFill>
                  <a:schemeClr val="tx1"/>
                </a:solidFill>
              </a:rPr>
              <a:t>clases</a:t>
            </a:r>
            <a:endParaRPr lang="es-MX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20F07B1-4AA5-47D4-88B4-78E6D87D5F2B}"/>
              </a:ext>
            </a:extLst>
          </p:cNvPr>
          <p:cNvSpPr/>
          <p:nvPr/>
        </p:nvSpPr>
        <p:spPr>
          <a:xfrm>
            <a:off x="349166" y="3010967"/>
            <a:ext cx="879483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2400" kern="0" dirty="0">
                <a:latin typeface="Roboto" panose="02000000000000000000" pitchFamily="2" charset="0"/>
                <a:ea typeface="Roboto" panose="02000000000000000000" pitchFamily="2" charset="0"/>
              </a:rPr>
              <a:t>El objetivo principal de la herencia será definir funcionalidad general en cada clase para que puedan ser reutilizadas más adelante.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1155FA6-AD73-40DC-B66C-2F00C28139D3}"/>
              </a:ext>
            </a:extLst>
          </p:cNvPr>
          <p:cNvSpPr/>
          <p:nvPr/>
        </p:nvSpPr>
        <p:spPr bwMode="auto">
          <a:xfrm>
            <a:off x="594360" y="1536192"/>
            <a:ext cx="1280160" cy="712381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Person</a:t>
            </a:r>
            <a:endParaRPr kumimoji="0" lang="es-MX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F142103-555F-489F-9BFF-49AC6A0500F0}"/>
              </a:ext>
            </a:extLst>
          </p:cNvPr>
          <p:cNvGrpSpPr/>
          <p:nvPr/>
        </p:nvGrpSpPr>
        <p:grpSpPr>
          <a:xfrm>
            <a:off x="1874520" y="1536191"/>
            <a:ext cx="1908048" cy="712381"/>
            <a:chOff x="1874520" y="1536191"/>
            <a:chExt cx="1908048" cy="712381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B37C646-91F4-46DE-9B72-95732C70614D}"/>
                </a:ext>
              </a:extLst>
            </p:cNvPr>
            <p:cNvSpPr/>
            <p:nvPr/>
          </p:nvSpPr>
          <p:spPr bwMode="auto">
            <a:xfrm>
              <a:off x="2502408" y="1536191"/>
              <a:ext cx="1280160" cy="712381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Employee</a:t>
              </a:r>
              <a:endParaRPr kumimoji="0" lang="es-MX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FCCB15DC-8D93-4666-88DE-DC8DBB2FF1FE}"/>
                </a:ext>
              </a:extLst>
            </p:cNvPr>
            <p:cNvCxnSpPr>
              <a:cxnSpLocks/>
              <a:stCxn id="7" idx="3"/>
              <a:endCxn id="8" idx="1"/>
            </p:cNvCxnSpPr>
            <p:nvPr/>
          </p:nvCxnSpPr>
          <p:spPr bwMode="auto">
            <a:xfrm flipV="1">
              <a:off x="1874520" y="1892382"/>
              <a:ext cx="627888" cy="1"/>
            </a:xfrm>
            <a:prstGeom prst="straightConnector1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1D26327-67A7-48E1-842A-B304578F262D}"/>
              </a:ext>
            </a:extLst>
          </p:cNvPr>
          <p:cNvGrpSpPr/>
          <p:nvPr/>
        </p:nvGrpSpPr>
        <p:grpSpPr>
          <a:xfrm>
            <a:off x="3782568" y="917201"/>
            <a:ext cx="4154423" cy="975181"/>
            <a:chOff x="3782568" y="869867"/>
            <a:chExt cx="3480025" cy="1022516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E85066F-B225-4E82-B258-738C44DDA91F}"/>
                </a:ext>
              </a:extLst>
            </p:cNvPr>
            <p:cNvSpPr/>
            <p:nvPr/>
          </p:nvSpPr>
          <p:spPr bwMode="auto">
            <a:xfrm>
              <a:off x="4904232" y="869867"/>
              <a:ext cx="2358361" cy="712381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Administrative</a:t>
              </a:r>
              <a:r>
                <a:rPr kumimoji="0" lang="en-US" sz="1800" b="0" i="0" u="none" strike="noStrike" cap="none" normalizeH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 staff</a:t>
              </a:r>
              <a:endParaRPr kumimoji="0" lang="es-MX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78B7B5EE-3F7C-4DAB-AAF4-345AF86C5E89}"/>
                </a:ext>
              </a:extLst>
            </p:cNvPr>
            <p:cNvCxnSpPr>
              <a:cxnSpLocks/>
              <a:stCxn id="8" idx="3"/>
              <a:endCxn id="9" idx="1"/>
            </p:cNvCxnSpPr>
            <p:nvPr/>
          </p:nvCxnSpPr>
          <p:spPr bwMode="auto">
            <a:xfrm flipV="1">
              <a:off x="3782568" y="1226058"/>
              <a:ext cx="1121664" cy="666325"/>
            </a:xfrm>
            <a:prstGeom prst="straightConnector1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8719266-0240-4B94-A89C-8C79E15CE29C}"/>
              </a:ext>
            </a:extLst>
          </p:cNvPr>
          <p:cNvGrpSpPr/>
          <p:nvPr/>
        </p:nvGrpSpPr>
        <p:grpSpPr>
          <a:xfrm>
            <a:off x="3782568" y="1892382"/>
            <a:ext cx="4154424" cy="845057"/>
            <a:chOff x="3782568" y="1892382"/>
            <a:chExt cx="2401824" cy="845057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CC6065B-A005-4D97-B206-39B4F8203F46}"/>
                </a:ext>
              </a:extLst>
            </p:cNvPr>
            <p:cNvSpPr/>
            <p:nvPr/>
          </p:nvSpPr>
          <p:spPr bwMode="auto">
            <a:xfrm>
              <a:off x="4556712" y="2025058"/>
              <a:ext cx="1627680" cy="712381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Teacher</a:t>
              </a:r>
              <a:endParaRPr kumimoji="0" lang="es-MX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10F1109E-5929-4655-ACD7-DCADBE847902}"/>
                </a:ext>
              </a:extLst>
            </p:cNvPr>
            <p:cNvCxnSpPr>
              <a:cxnSpLocks/>
              <a:stCxn id="8" idx="3"/>
              <a:endCxn id="10" idx="1"/>
            </p:cNvCxnSpPr>
            <p:nvPr/>
          </p:nvCxnSpPr>
          <p:spPr bwMode="auto">
            <a:xfrm>
              <a:off x="3782568" y="1892382"/>
              <a:ext cx="774144" cy="488867"/>
            </a:xfrm>
            <a:prstGeom prst="straightConnector1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084339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D0626A6-6C21-4269-85D1-759EC3066A97}"/>
              </a:ext>
            </a:extLst>
          </p:cNvPr>
          <p:cNvSpPr/>
          <p:nvPr/>
        </p:nvSpPr>
        <p:spPr bwMode="auto">
          <a:xfrm>
            <a:off x="1216152" y="2652137"/>
            <a:ext cx="2615184" cy="905256"/>
          </a:xfrm>
          <a:prstGeom prst="roundRect">
            <a:avLst/>
          </a:prstGeom>
          <a:solidFill>
            <a:srgbClr val="00A832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MX" sz="3200" dirty="0" err="1">
                <a:solidFill>
                  <a:schemeClr val="tx1"/>
                </a:solidFill>
                <a:latin typeface="Cascadia Code" panose="00000509000000000000" pitchFamily="49" charset="0"/>
                <a:ea typeface="Roboto" panose="02000000000000000000" pitchFamily="2" charset="0"/>
              </a:rPr>
              <a:t>Person</a:t>
            </a:r>
            <a:endParaRPr kumimoji="0" lang="es-MX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scadia Code" panose="00000509000000000000" pitchFamily="49" charset="0"/>
              <a:ea typeface="Roboto" panose="02000000000000000000" pitchFamily="2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3B49FBD-027B-421D-80FA-0C503F55EB2D}"/>
              </a:ext>
            </a:extLst>
          </p:cNvPr>
          <p:cNvSpPr/>
          <p:nvPr/>
        </p:nvSpPr>
        <p:spPr bwMode="auto">
          <a:xfrm>
            <a:off x="1443804" y="3875908"/>
            <a:ext cx="2615184" cy="905256"/>
          </a:xfrm>
          <a:prstGeom prst="roundRect">
            <a:avLst/>
          </a:prstGeom>
          <a:solidFill>
            <a:srgbClr val="E64C3C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MX" sz="3000" dirty="0" err="1">
                <a:solidFill>
                  <a:schemeClr val="tx1"/>
                </a:solidFill>
                <a:latin typeface="Cascadia Code" panose="00000509000000000000" pitchFamily="49" charset="0"/>
                <a:ea typeface="Roboto" panose="02000000000000000000" pitchFamily="2" charset="0"/>
              </a:rPr>
              <a:t>Employee</a:t>
            </a:r>
            <a:endParaRPr kumimoji="0" lang="es-MX" sz="3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scadia Code" panose="00000509000000000000" pitchFamily="49" charset="0"/>
              <a:ea typeface="Roboto" panose="02000000000000000000" pitchFamily="2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5608440-3DED-4ECE-9D73-A8260488AC2D}"/>
              </a:ext>
            </a:extLst>
          </p:cNvPr>
          <p:cNvSpPr/>
          <p:nvPr/>
        </p:nvSpPr>
        <p:spPr bwMode="auto">
          <a:xfrm>
            <a:off x="5578801" y="2571750"/>
            <a:ext cx="2615184" cy="905256"/>
          </a:xfrm>
          <a:prstGeom prst="roundRect">
            <a:avLst/>
          </a:prstGeom>
          <a:solidFill>
            <a:srgbClr val="747487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MX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scadia Code" panose="00000509000000000000" pitchFamily="49" charset="0"/>
                <a:ea typeface="Roboto" panose="02000000000000000000" pitchFamily="2" charset="0"/>
              </a:rPr>
              <a:t>Administrative</a:t>
            </a:r>
            <a:r>
              <a:rPr kumimoji="0" lang="es-MX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scadia Code" panose="00000509000000000000" pitchFamily="49" charset="0"/>
                <a:ea typeface="Roboto" panose="02000000000000000000" pitchFamily="2" charset="0"/>
              </a:rPr>
              <a:t> 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MX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scadia Code" panose="00000509000000000000" pitchFamily="49" charset="0"/>
                <a:ea typeface="Roboto" panose="02000000000000000000" pitchFamily="2" charset="0"/>
              </a:rPr>
              <a:t>Staff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4EC4D74-5692-4594-B82E-1D626B1C3DDF}"/>
              </a:ext>
            </a:extLst>
          </p:cNvPr>
          <p:cNvSpPr/>
          <p:nvPr/>
        </p:nvSpPr>
        <p:spPr bwMode="auto">
          <a:xfrm>
            <a:off x="5624519" y="3875908"/>
            <a:ext cx="2615184" cy="905256"/>
          </a:xfrm>
          <a:prstGeom prst="roundRect">
            <a:avLst/>
          </a:prstGeom>
          <a:solidFill>
            <a:srgbClr val="2D8CFF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MX" sz="3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scadia Code" panose="00000509000000000000" pitchFamily="49" charset="0"/>
                <a:ea typeface="Roboto" panose="02000000000000000000" pitchFamily="2" charset="0"/>
              </a:rPr>
              <a:t>Teacher</a:t>
            </a:r>
            <a:endParaRPr kumimoji="0" lang="es-MX" sz="3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scadia Code" panose="00000509000000000000" pitchFamily="49" charset="0"/>
              <a:ea typeface="Roboto" panose="02000000000000000000" pitchFamily="2" charset="0"/>
            </a:endParaRPr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6" name="3D Model 5" descr="Thinking Face Emoji">
                <a:extLst>
                  <a:ext uri="{FF2B5EF4-FFF2-40B4-BE49-F238E27FC236}">
                    <a16:creationId xmlns:a16="http://schemas.microsoft.com/office/drawing/2014/main" id="{0033C2B7-F695-4E4D-AA67-AEE1E11E1641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424845" y="210494"/>
              <a:ext cx="1458510" cy="1518041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458510" cy="1518041"/>
                    </a:xfrm>
                    <a:prstGeom prst="rect">
                      <a:avLst/>
                    </a:prstGeom>
                  </am3d:spPr>
                  <am3d:camera>
                    <am3d:pos x="0" y="0" z="7833596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9687" d="1000000"/>
                    <am3d:preTrans dx="3" dy="-16951004" dz="-1048983"/>
                    <am3d:scale>
                      <am3d:sx n="1000000" d="1000000"/>
                      <am3d:sy n="1000000" d="1000000"/>
                      <am3d:sz n="1000000" d="1000000"/>
                    </am3d:scale>
                    <am3d:rot ax="442366" ay="-514195" az="-66276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54197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6" name="3D Model 5" descr="Thinking Face Emoji">
                <a:extLst>
                  <a:ext uri="{FF2B5EF4-FFF2-40B4-BE49-F238E27FC236}">
                    <a16:creationId xmlns:a16="http://schemas.microsoft.com/office/drawing/2014/main" id="{0033C2B7-F695-4E4D-AA67-AEE1E11E164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424845" y="210494"/>
                <a:ext cx="1458510" cy="1518041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2EAC0DD4-3947-449F-A47B-D9900776CCE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957" t="2556" r="1212" b="1462"/>
          <a:stretch/>
        </p:blipFill>
        <p:spPr>
          <a:xfrm>
            <a:off x="313944" y="2571750"/>
            <a:ext cx="1005839" cy="1050028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9F99ECA-F290-4FCD-BE77-2035E17176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74840" y="2607090"/>
            <a:ext cx="1106139" cy="846534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CE3581A-7BAB-48E2-973A-ECA4ECB583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94359" y="3882197"/>
            <a:ext cx="1106139" cy="902970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89F0BCE-2C3D-42A3-A333-6B0080235D7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8336" t="18934" r="-18146" b="5766"/>
          <a:stretch/>
        </p:blipFill>
        <p:spPr>
          <a:xfrm>
            <a:off x="313944" y="3940293"/>
            <a:ext cx="1005839" cy="840871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E302467-2835-4281-B9D1-E7B933CA4475}"/>
              </a:ext>
            </a:extLst>
          </p:cNvPr>
          <p:cNvSpPr/>
          <p:nvPr/>
        </p:nvSpPr>
        <p:spPr>
          <a:xfrm>
            <a:off x="0" y="0"/>
            <a:ext cx="7499169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scadia Code" panose="00000509000000000000" pitchFamily="49" charset="0"/>
              </a:rPr>
              <a:t>String[] </a:t>
            </a:r>
            <a:r>
              <a:rPr lang="en-US" sz="36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scadia Code" panose="00000509000000000000" pitchFamily="49" charset="0"/>
              </a:rPr>
              <a:t>cursosEnBlackboard</a:t>
            </a:r>
            <a:endParaRPr lang="en-US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scadia Code" panose="00000509000000000000" pitchFamily="49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BB30A73-4B78-4F82-A0FC-16AB7A00EA1E}"/>
              </a:ext>
            </a:extLst>
          </p:cNvPr>
          <p:cNvSpPr/>
          <p:nvPr/>
        </p:nvSpPr>
        <p:spPr bwMode="auto">
          <a:xfrm>
            <a:off x="4176584" y="3621778"/>
            <a:ext cx="4349578" cy="1438314"/>
          </a:xfrm>
          <a:prstGeom prst="ellipse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MX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5319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mph" presetSubtype="128" repeatCount="indefinite" accel="20000" decel="8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3330">
                                          <p:val>
                                            <p:fltVal val="6.9747"/>
                                          </p:val>
                                        </p:tav>
                                        <p:tav tm="6660">
                                          <p:val>
                                            <p:fltVal val="12.1039"/>
                                          </p:val>
                                        </p:tav>
                                        <p:tav tm="9990">
                                          <p:val>
                                            <p:fltVal val="15.6713"/>
                                          </p:val>
                                        </p:tav>
                                        <p:tav tm="13320">
                                          <p:val>
                                            <p:fltVal val="17.9604"/>
                                          </p:val>
                                        </p:tav>
                                        <p:tav tm="16650">
                                          <p:val>
                                            <p:fltVal val="19.2548"/>
                                          </p:val>
                                        </p:tav>
                                        <p:tav tm="19970">
                                          <p:val>
                                            <p:fltVal val="19.8371"/>
                                          </p:val>
                                        </p:tav>
                                        <p:tav tm="23290">
                                          <p:val>
                                            <p:fltVal val="19.9936"/>
                                          </p:val>
                                        </p:tav>
                                        <p:tav tm="26620">
                                          <p:val>
                                            <p:fltVal val="19.9945"/>
                                          </p:val>
                                        </p:tav>
                                        <p:tav tm="29950">
                                          <p:val>
                                            <p:fltVal val="19.8447"/>
                                          </p:val>
                                        </p:tav>
                                        <p:tav tm="33280">
                                          <p:val>
                                            <p:fltVal val="19.2733"/>
                                          </p:val>
                                        </p:tav>
                                        <p:tav tm="36610">
                                          <p:val>
                                            <p:fltVal val="17.9968"/>
                                          </p:val>
                                        </p:tav>
                                        <p:tav tm="39940">
                                          <p:val>
                                            <p:fltVal val="15.7316"/>
                                          </p:val>
                                        </p:tav>
                                        <p:tav tm="43270">
                                          <p:val>
                                            <p:fltVal val="12.194"/>
                                          </p:val>
                                        </p:tav>
                                        <p:tav tm="46600">
                                          <p:val>
                                            <p:fltVal val="7.1005"/>
                                          </p:val>
                                        </p:tav>
                                        <p:tav tm="49930">
                                          <p:val>
                                            <p:fltVal val="0.1675"/>
                                          </p:val>
                                        </p:tav>
                                        <p:tav tm="53250">
                                          <p:val>
                                            <p:fltVal val="-6.8299"/>
                                          </p:val>
                                        </p:tav>
                                        <p:tav tm="56580">
                                          <p:val>
                                            <p:fltVal val="-12.0002"/>
                                          </p:val>
                                        </p:tav>
                                        <p:tav tm="59900">
                                          <p:val>
                                            <p:fltVal val="-15.593"/>
                                          </p:val>
                                        </p:tav>
                                        <p:tav tm="63220">
                                          <p:val>
                                            <p:fltVal val="-17.9075"/>
                                          </p:val>
                                        </p:tav>
                                        <p:tav tm="66540">
                                          <p:val>
                                            <p:fltVal val="-19.2249"/>
                                          </p:val>
                                        </p:tav>
                                        <p:tav tm="69870">
                                          <p:val>
                                            <p:fltVal val="-19.8271"/>
                                          </p:val>
                                        </p:tav>
                                        <p:tav tm="73190">
                                          <p:val>
                                            <p:fltVal val="-19.9924"/>
                                          </p:val>
                                        </p:tav>
                                        <p:tav tm="76510">
                                          <p:val>
                                            <p:fltVal val="-19.9955"/>
                                          </p:val>
                                        </p:tav>
                                        <p:tav tm="79830">
                                          <p:val>
                                            <p:fltVal val="-19.8557"/>
                                          </p:val>
                                        </p:tav>
                                        <p:tav tm="83160">
                                          <p:val>
                                            <p:fltVal val="-19.3045"/>
                                          </p:val>
                                        </p:tav>
                                        <p:tav tm="86480">
                                          <p:val>
                                            <p:fltVal val="-18.0634"/>
                                          </p:val>
                                        </p:tav>
                                        <p:tav tm="89800">
                                          <p:val>
                                            <p:fltVal val="-15.8505"/>
                                          </p:val>
                                        </p:tav>
                                        <p:tav tm="93120">
                                          <p:val>
                                            <p:fltVal val="-12.3847"/>
                                          </p:val>
                                        </p:tav>
                                        <p:tav tm="96450">
                                          <p:val>
                                            <p:fltVal val="-7.3674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D0626A6-6C21-4269-85D1-759EC3066A97}"/>
              </a:ext>
            </a:extLst>
          </p:cNvPr>
          <p:cNvSpPr/>
          <p:nvPr/>
        </p:nvSpPr>
        <p:spPr bwMode="auto">
          <a:xfrm>
            <a:off x="1216152" y="2652137"/>
            <a:ext cx="2615184" cy="905256"/>
          </a:xfrm>
          <a:prstGeom prst="roundRect">
            <a:avLst/>
          </a:prstGeom>
          <a:solidFill>
            <a:srgbClr val="00A832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MX" sz="3200" dirty="0" err="1">
                <a:solidFill>
                  <a:schemeClr val="tx1"/>
                </a:solidFill>
                <a:latin typeface="Cascadia Code" panose="00000509000000000000" pitchFamily="49" charset="0"/>
                <a:ea typeface="Roboto" panose="02000000000000000000" pitchFamily="2" charset="0"/>
              </a:rPr>
              <a:t>Person</a:t>
            </a:r>
            <a:endParaRPr kumimoji="0" lang="es-MX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scadia Code" panose="00000509000000000000" pitchFamily="49" charset="0"/>
              <a:ea typeface="Roboto" panose="02000000000000000000" pitchFamily="2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3B49FBD-027B-421D-80FA-0C503F55EB2D}"/>
              </a:ext>
            </a:extLst>
          </p:cNvPr>
          <p:cNvSpPr/>
          <p:nvPr/>
        </p:nvSpPr>
        <p:spPr bwMode="auto">
          <a:xfrm>
            <a:off x="1443804" y="3875908"/>
            <a:ext cx="2615184" cy="905256"/>
          </a:xfrm>
          <a:prstGeom prst="roundRect">
            <a:avLst/>
          </a:prstGeom>
          <a:solidFill>
            <a:srgbClr val="E64C3C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MX" sz="3000" dirty="0" err="1">
                <a:solidFill>
                  <a:schemeClr val="tx1"/>
                </a:solidFill>
                <a:latin typeface="Cascadia Code" panose="00000509000000000000" pitchFamily="49" charset="0"/>
                <a:ea typeface="Roboto" panose="02000000000000000000" pitchFamily="2" charset="0"/>
              </a:rPr>
              <a:t>Employee</a:t>
            </a:r>
            <a:endParaRPr kumimoji="0" lang="es-MX" sz="3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scadia Code" panose="00000509000000000000" pitchFamily="49" charset="0"/>
              <a:ea typeface="Roboto" panose="02000000000000000000" pitchFamily="2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5608440-3DED-4ECE-9D73-A8260488AC2D}"/>
              </a:ext>
            </a:extLst>
          </p:cNvPr>
          <p:cNvSpPr/>
          <p:nvPr/>
        </p:nvSpPr>
        <p:spPr bwMode="auto">
          <a:xfrm>
            <a:off x="5578801" y="2571750"/>
            <a:ext cx="2615184" cy="905256"/>
          </a:xfrm>
          <a:prstGeom prst="roundRect">
            <a:avLst/>
          </a:prstGeom>
          <a:solidFill>
            <a:srgbClr val="747487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MX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scadia Code" panose="00000509000000000000" pitchFamily="49" charset="0"/>
                <a:ea typeface="Roboto" panose="02000000000000000000" pitchFamily="2" charset="0"/>
              </a:rPr>
              <a:t>Administrative</a:t>
            </a:r>
            <a:r>
              <a:rPr kumimoji="0" lang="es-MX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scadia Code" panose="00000509000000000000" pitchFamily="49" charset="0"/>
                <a:ea typeface="Roboto" panose="02000000000000000000" pitchFamily="2" charset="0"/>
              </a:rPr>
              <a:t> 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MX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scadia Code" panose="00000509000000000000" pitchFamily="49" charset="0"/>
                <a:ea typeface="Roboto" panose="02000000000000000000" pitchFamily="2" charset="0"/>
              </a:rPr>
              <a:t>Staff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4EC4D74-5692-4594-B82E-1D626B1C3DDF}"/>
              </a:ext>
            </a:extLst>
          </p:cNvPr>
          <p:cNvSpPr/>
          <p:nvPr/>
        </p:nvSpPr>
        <p:spPr bwMode="auto">
          <a:xfrm>
            <a:off x="5624519" y="3875908"/>
            <a:ext cx="2615184" cy="905256"/>
          </a:xfrm>
          <a:prstGeom prst="roundRect">
            <a:avLst/>
          </a:prstGeom>
          <a:solidFill>
            <a:srgbClr val="2D8CFF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MX" sz="3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scadia Code" panose="00000509000000000000" pitchFamily="49" charset="0"/>
                <a:ea typeface="Roboto" panose="02000000000000000000" pitchFamily="2" charset="0"/>
              </a:rPr>
              <a:t>Teacher</a:t>
            </a:r>
            <a:endParaRPr kumimoji="0" lang="es-MX" sz="3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scadia Code" panose="00000509000000000000" pitchFamily="49" charset="0"/>
              <a:ea typeface="Roboto" panose="02000000000000000000" pitchFamily="2" charset="0"/>
            </a:endParaRPr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6" name="3D Model 5" descr="Thinking Face Emoji">
                <a:extLst>
                  <a:ext uri="{FF2B5EF4-FFF2-40B4-BE49-F238E27FC236}">
                    <a16:creationId xmlns:a16="http://schemas.microsoft.com/office/drawing/2014/main" id="{0033C2B7-F695-4E4D-AA67-AEE1E11E164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6102517"/>
                  </p:ext>
                </p:extLst>
              </p:nvPr>
            </p:nvGraphicFramePr>
            <p:xfrm>
              <a:off x="7424845" y="210494"/>
              <a:ext cx="1458510" cy="1518041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458510" cy="1518041"/>
                    </a:xfrm>
                    <a:prstGeom prst="rect">
                      <a:avLst/>
                    </a:prstGeom>
                  </am3d:spPr>
                  <am3d:camera>
                    <am3d:pos x="0" y="0" z="7833596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9687" d="1000000"/>
                    <am3d:preTrans dx="3" dy="-16951004" dz="-1048983"/>
                    <am3d:scale>
                      <am3d:sx n="1000000" d="1000000"/>
                      <am3d:sy n="1000000" d="1000000"/>
                      <am3d:sz n="1000000" d="1000000"/>
                    </am3d:scale>
                    <am3d:rot ax="442366" ay="-514195" az="-66276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54197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6" name="3D Model 5" descr="Thinking Face Emoji">
                <a:extLst>
                  <a:ext uri="{FF2B5EF4-FFF2-40B4-BE49-F238E27FC236}">
                    <a16:creationId xmlns:a16="http://schemas.microsoft.com/office/drawing/2014/main" id="{0033C2B7-F695-4E4D-AA67-AEE1E11E164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424845" y="210494"/>
                <a:ext cx="1458510" cy="1518041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2EAC0DD4-3947-449F-A47B-D9900776CCE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957" t="2556" r="1212" b="1462"/>
          <a:stretch/>
        </p:blipFill>
        <p:spPr>
          <a:xfrm>
            <a:off x="313944" y="2571750"/>
            <a:ext cx="1005839" cy="1050028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9F99ECA-F290-4FCD-BE77-2035E17176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74840" y="2607090"/>
            <a:ext cx="1106139" cy="846534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CE3581A-7BAB-48E2-973A-ECA4ECB583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94359" y="3882197"/>
            <a:ext cx="1106139" cy="902970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89F0BCE-2C3D-42A3-A333-6B0080235D7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8336" t="18934" r="-18146" b="5766"/>
          <a:stretch/>
        </p:blipFill>
        <p:spPr>
          <a:xfrm>
            <a:off x="313944" y="3940293"/>
            <a:ext cx="1005839" cy="840871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E302467-2835-4281-B9D1-E7B933CA4475}"/>
              </a:ext>
            </a:extLst>
          </p:cNvPr>
          <p:cNvSpPr/>
          <p:nvPr/>
        </p:nvSpPr>
        <p:spPr>
          <a:xfrm>
            <a:off x="0" y="0"/>
            <a:ext cx="4102405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scadia Code" panose="00000509000000000000" pitchFamily="49" charset="0"/>
              </a:rPr>
              <a:t>int </a:t>
            </a:r>
            <a:r>
              <a:rPr lang="en-US" sz="40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scadia Code" panose="00000509000000000000" pitchFamily="49" charset="0"/>
              </a:rPr>
              <a:t>direccion</a:t>
            </a:r>
            <a:endParaRPr lang="en-US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scadia Code" panose="00000509000000000000" pitchFamily="49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6C0438F-172D-4FD0-BC9A-335877C1105A}"/>
              </a:ext>
            </a:extLst>
          </p:cNvPr>
          <p:cNvSpPr/>
          <p:nvPr/>
        </p:nvSpPr>
        <p:spPr bwMode="auto">
          <a:xfrm>
            <a:off x="-23649" y="2342722"/>
            <a:ext cx="4349578" cy="1438314"/>
          </a:xfrm>
          <a:prstGeom prst="ellipse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MX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2380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mph" presetSubtype="128" repeatCount="indefinite" accel="20000" decel="8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3330">
                                          <p:val>
                                            <p:fltVal val="6.9747"/>
                                          </p:val>
                                        </p:tav>
                                        <p:tav tm="6660">
                                          <p:val>
                                            <p:fltVal val="12.1039"/>
                                          </p:val>
                                        </p:tav>
                                        <p:tav tm="9990">
                                          <p:val>
                                            <p:fltVal val="15.6713"/>
                                          </p:val>
                                        </p:tav>
                                        <p:tav tm="13320">
                                          <p:val>
                                            <p:fltVal val="17.9604"/>
                                          </p:val>
                                        </p:tav>
                                        <p:tav tm="16650">
                                          <p:val>
                                            <p:fltVal val="19.2548"/>
                                          </p:val>
                                        </p:tav>
                                        <p:tav tm="19970">
                                          <p:val>
                                            <p:fltVal val="19.8371"/>
                                          </p:val>
                                        </p:tav>
                                        <p:tav tm="23290">
                                          <p:val>
                                            <p:fltVal val="19.9936"/>
                                          </p:val>
                                        </p:tav>
                                        <p:tav tm="26620">
                                          <p:val>
                                            <p:fltVal val="19.9945"/>
                                          </p:val>
                                        </p:tav>
                                        <p:tav tm="29950">
                                          <p:val>
                                            <p:fltVal val="19.8447"/>
                                          </p:val>
                                        </p:tav>
                                        <p:tav tm="33280">
                                          <p:val>
                                            <p:fltVal val="19.2733"/>
                                          </p:val>
                                        </p:tav>
                                        <p:tav tm="36610">
                                          <p:val>
                                            <p:fltVal val="17.9968"/>
                                          </p:val>
                                        </p:tav>
                                        <p:tav tm="39940">
                                          <p:val>
                                            <p:fltVal val="15.7316"/>
                                          </p:val>
                                        </p:tav>
                                        <p:tav tm="43270">
                                          <p:val>
                                            <p:fltVal val="12.194"/>
                                          </p:val>
                                        </p:tav>
                                        <p:tav tm="46600">
                                          <p:val>
                                            <p:fltVal val="7.1005"/>
                                          </p:val>
                                        </p:tav>
                                        <p:tav tm="49930">
                                          <p:val>
                                            <p:fltVal val="0.1675"/>
                                          </p:val>
                                        </p:tav>
                                        <p:tav tm="53250">
                                          <p:val>
                                            <p:fltVal val="-6.8299"/>
                                          </p:val>
                                        </p:tav>
                                        <p:tav tm="56580">
                                          <p:val>
                                            <p:fltVal val="-12.0002"/>
                                          </p:val>
                                        </p:tav>
                                        <p:tav tm="59900">
                                          <p:val>
                                            <p:fltVal val="-15.593"/>
                                          </p:val>
                                        </p:tav>
                                        <p:tav tm="63220">
                                          <p:val>
                                            <p:fltVal val="-17.9075"/>
                                          </p:val>
                                        </p:tav>
                                        <p:tav tm="66540">
                                          <p:val>
                                            <p:fltVal val="-19.2249"/>
                                          </p:val>
                                        </p:tav>
                                        <p:tav tm="69870">
                                          <p:val>
                                            <p:fltVal val="-19.8271"/>
                                          </p:val>
                                        </p:tav>
                                        <p:tav tm="73190">
                                          <p:val>
                                            <p:fltVal val="-19.9924"/>
                                          </p:val>
                                        </p:tav>
                                        <p:tav tm="76510">
                                          <p:val>
                                            <p:fltVal val="-19.9955"/>
                                          </p:val>
                                        </p:tav>
                                        <p:tav tm="79830">
                                          <p:val>
                                            <p:fltVal val="-19.8557"/>
                                          </p:val>
                                        </p:tav>
                                        <p:tav tm="83160">
                                          <p:val>
                                            <p:fltVal val="-19.3045"/>
                                          </p:val>
                                        </p:tav>
                                        <p:tav tm="86480">
                                          <p:val>
                                            <p:fltVal val="-18.0634"/>
                                          </p:val>
                                        </p:tav>
                                        <p:tav tm="89800">
                                          <p:val>
                                            <p:fltVal val="-15.8505"/>
                                          </p:val>
                                        </p:tav>
                                        <p:tav tm="93120">
                                          <p:val>
                                            <p:fltVal val="-12.3847"/>
                                          </p:val>
                                        </p:tav>
                                        <p:tav tm="96450">
                                          <p:val>
                                            <p:fltVal val="-7.3674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D0626A6-6C21-4269-85D1-759EC3066A97}"/>
              </a:ext>
            </a:extLst>
          </p:cNvPr>
          <p:cNvSpPr/>
          <p:nvPr/>
        </p:nvSpPr>
        <p:spPr bwMode="auto">
          <a:xfrm>
            <a:off x="1216152" y="2652137"/>
            <a:ext cx="2615184" cy="905256"/>
          </a:xfrm>
          <a:prstGeom prst="roundRect">
            <a:avLst/>
          </a:prstGeom>
          <a:solidFill>
            <a:srgbClr val="00A832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MX" sz="3200" dirty="0" err="1">
                <a:solidFill>
                  <a:schemeClr val="tx1"/>
                </a:solidFill>
                <a:latin typeface="Cascadia Code" panose="00000509000000000000" pitchFamily="49" charset="0"/>
                <a:ea typeface="Roboto" panose="02000000000000000000" pitchFamily="2" charset="0"/>
              </a:rPr>
              <a:t>Person</a:t>
            </a:r>
            <a:endParaRPr kumimoji="0" lang="es-MX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scadia Code" panose="00000509000000000000" pitchFamily="49" charset="0"/>
              <a:ea typeface="Roboto" panose="02000000000000000000" pitchFamily="2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3B49FBD-027B-421D-80FA-0C503F55EB2D}"/>
              </a:ext>
            </a:extLst>
          </p:cNvPr>
          <p:cNvSpPr/>
          <p:nvPr/>
        </p:nvSpPr>
        <p:spPr bwMode="auto">
          <a:xfrm>
            <a:off x="1443804" y="3875908"/>
            <a:ext cx="2615184" cy="905256"/>
          </a:xfrm>
          <a:prstGeom prst="roundRect">
            <a:avLst/>
          </a:prstGeom>
          <a:solidFill>
            <a:srgbClr val="E64C3C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MX" sz="3000" dirty="0" err="1">
                <a:solidFill>
                  <a:schemeClr val="tx1"/>
                </a:solidFill>
                <a:latin typeface="Cascadia Code" panose="00000509000000000000" pitchFamily="49" charset="0"/>
                <a:ea typeface="Roboto" panose="02000000000000000000" pitchFamily="2" charset="0"/>
              </a:rPr>
              <a:t>Employee</a:t>
            </a:r>
            <a:endParaRPr kumimoji="0" lang="es-MX" sz="3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scadia Code" panose="00000509000000000000" pitchFamily="49" charset="0"/>
              <a:ea typeface="Roboto" panose="02000000000000000000" pitchFamily="2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5608440-3DED-4ECE-9D73-A8260488AC2D}"/>
              </a:ext>
            </a:extLst>
          </p:cNvPr>
          <p:cNvSpPr/>
          <p:nvPr/>
        </p:nvSpPr>
        <p:spPr bwMode="auto">
          <a:xfrm>
            <a:off x="5578801" y="2571750"/>
            <a:ext cx="2615184" cy="905256"/>
          </a:xfrm>
          <a:prstGeom prst="roundRect">
            <a:avLst/>
          </a:prstGeom>
          <a:solidFill>
            <a:srgbClr val="747487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MX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scadia Code" panose="00000509000000000000" pitchFamily="49" charset="0"/>
                <a:ea typeface="Roboto" panose="02000000000000000000" pitchFamily="2" charset="0"/>
              </a:rPr>
              <a:t>Administrative</a:t>
            </a:r>
            <a:r>
              <a:rPr kumimoji="0" lang="es-MX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scadia Code" panose="00000509000000000000" pitchFamily="49" charset="0"/>
                <a:ea typeface="Roboto" panose="02000000000000000000" pitchFamily="2" charset="0"/>
              </a:rPr>
              <a:t> 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MX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scadia Code" panose="00000509000000000000" pitchFamily="49" charset="0"/>
                <a:ea typeface="Roboto" panose="02000000000000000000" pitchFamily="2" charset="0"/>
              </a:rPr>
              <a:t>Staff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4EC4D74-5692-4594-B82E-1D626B1C3DDF}"/>
              </a:ext>
            </a:extLst>
          </p:cNvPr>
          <p:cNvSpPr/>
          <p:nvPr/>
        </p:nvSpPr>
        <p:spPr bwMode="auto">
          <a:xfrm>
            <a:off x="5624519" y="3875908"/>
            <a:ext cx="2615184" cy="905256"/>
          </a:xfrm>
          <a:prstGeom prst="roundRect">
            <a:avLst/>
          </a:prstGeom>
          <a:solidFill>
            <a:srgbClr val="2D8CFF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MX" sz="3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scadia Code" panose="00000509000000000000" pitchFamily="49" charset="0"/>
                <a:ea typeface="Roboto" panose="02000000000000000000" pitchFamily="2" charset="0"/>
              </a:rPr>
              <a:t>Teacher</a:t>
            </a:r>
            <a:endParaRPr kumimoji="0" lang="es-MX" sz="3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scadia Code" panose="00000509000000000000" pitchFamily="49" charset="0"/>
              <a:ea typeface="Roboto" panose="02000000000000000000" pitchFamily="2" charset="0"/>
            </a:endParaRPr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6" name="3D Model 5" descr="Thinking Face Emoji">
                <a:extLst>
                  <a:ext uri="{FF2B5EF4-FFF2-40B4-BE49-F238E27FC236}">
                    <a16:creationId xmlns:a16="http://schemas.microsoft.com/office/drawing/2014/main" id="{0033C2B7-F695-4E4D-AA67-AEE1E11E1641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424845" y="210494"/>
              <a:ext cx="1458510" cy="1518041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458510" cy="1518041"/>
                    </a:xfrm>
                    <a:prstGeom prst="rect">
                      <a:avLst/>
                    </a:prstGeom>
                  </am3d:spPr>
                  <am3d:camera>
                    <am3d:pos x="0" y="0" z="7833596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9687" d="1000000"/>
                    <am3d:preTrans dx="3" dy="-16951004" dz="-1048983"/>
                    <am3d:scale>
                      <am3d:sx n="1000000" d="1000000"/>
                      <am3d:sy n="1000000" d="1000000"/>
                      <am3d:sz n="1000000" d="1000000"/>
                    </am3d:scale>
                    <am3d:rot ax="442366" ay="-514195" az="-66276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54197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6" name="3D Model 5" descr="Thinking Face Emoji">
                <a:extLst>
                  <a:ext uri="{FF2B5EF4-FFF2-40B4-BE49-F238E27FC236}">
                    <a16:creationId xmlns:a16="http://schemas.microsoft.com/office/drawing/2014/main" id="{0033C2B7-F695-4E4D-AA67-AEE1E11E164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424845" y="210494"/>
                <a:ext cx="1458510" cy="1518041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2EAC0DD4-3947-449F-A47B-D9900776CCE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957" t="2556" r="1212" b="1462"/>
          <a:stretch/>
        </p:blipFill>
        <p:spPr>
          <a:xfrm>
            <a:off x="313944" y="2571750"/>
            <a:ext cx="1005839" cy="1050028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9F99ECA-F290-4FCD-BE77-2035E17176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74840" y="2607090"/>
            <a:ext cx="1106139" cy="846534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CE3581A-7BAB-48E2-973A-ECA4ECB583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94359" y="3882197"/>
            <a:ext cx="1106139" cy="902970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89F0BCE-2C3D-42A3-A333-6B0080235D7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8336" t="18934" r="-18146" b="5766"/>
          <a:stretch/>
        </p:blipFill>
        <p:spPr>
          <a:xfrm>
            <a:off x="313944" y="3940293"/>
            <a:ext cx="1005839" cy="840871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E302467-2835-4281-B9D1-E7B933CA4475}"/>
              </a:ext>
            </a:extLst>
          </p:cNvPr>
          <p:cNvSpPr/>
          <p:nvPr/>
        </p:nvSpPr>
        <p:spPr>
          <a:xfrm>
            <a:off x="0" y="0"/>
            <a:ext cx="380104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scadia Code" panose="00000509000000000000" pitchFamily="49" charset="0"/>
              </a:rPr>
              <a:t>String email</a:t>
            </a:r>
            <a:endParaRPr lang="en-US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scadia Code" panose="00000509000000000000" pitchFamily="49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05F9F3B-24D4-4055-992D-BC9CB927921B}"/>
              </a:ext>
            </a:extLst>
          </p:cNvPr>
          <p:cNvSpPr/>
          <p:nvPr/>
        </p:nvSpPr>
        <p:spPr bwMode="auto">
          <a:xfrm>
            <a:off x="-72560" y="2305221"/>
            <a:ext cx="4349578" cy="1438314"/>
          </a:xfrm>
          <a:prstGeom prst="ellipse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MX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7386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mph" presetSubtype="128" repeatCount="indefinite" accel="20000" decel="8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3330">
                                          <p:val>
                                            <p:fltVal val="6.9747"/>
                                          </p:val>
                                        </p:tav>
                                        <p:tav tm="6660">
                                          <p:val>
                                            <p:fltVal val="12.1039"/>
                                          </p:val>
                                        </p:tav>
                                        <p:tav tm="9990">
                                          <p:val>
                                            <p:fltVal val="15.6713"/>
                                          </p:val>
                                        </p:tav>
                                        <p:tav tm="13320">
                                          <p:val>
                                            <p:fltVal val="17.9604"/>
                                          </p:val>
                                        </p:tav>
                                        <p:tav tm="16650">
                                          <p:val>
                                            <p:fltVal val="19.2548"/>
                                          </p:val>
                                        </p:tav>
                                        <p:tav tm="19970">
                                          <p:val>
                                            <p:fltVal val="19.8371"/>
                                          </p:val>
                                        </p:tav>
                                        <p:tav tm="23290">
                                          <p:val>
                                            <p:fltVal val="19.9936"/>
                                          </p:val>
                                        </p:tav>
                                        <p:tav tm="26620">
                                          <p:val>
                                            <p:fltVal val="19.9945"/>
                                          </p:val>
                                        </p:tav>
                                        <p:tav tm="29950">
                                          <p:val>
                                            <p:fltVal val="19.8447"/>
                                          </p:val>
                                        </p:tav>
                                        <p:tav tm="33280">
                                          <p:val>
                                            <p:fltVal val="19.2733"/>
                                          </p:val>
                                        </p:tav>
                                        <p:tav tm="36610">
                                          <p:val>
                                            <p:fltVal val="17.9968"/>
                                          </p:val>
                                        </p:tav>
                                        <p:tav tm="39940">
                                          <p:val>
                                            <p:fltVal val="15.7316"/>
                                          </p:val>
                                        </p:tav>
                                        <p:tav tm="43270">
                                          <p:val>
                                            <p:fltVal val="12.194"/>
                                          </p:val>
                                        </p:tav>
                                        <p:tav tm="46600">
                                          <p:val>
                                            <p:fltVal val="7.1005"/>
                                          </p:val>
                                        </p:tav>
                                        <p:tav tm="49930">
                                          <p:val>
                                            <p:fltVal val="0.1675"/>
                                          </p:val>
                                        </p:tav>
                                        <p:tav tm="53250">
                                          <p:val>
                                            <p:fltVal val="-6.8299"/>
                                          </p:val>
                                        </p:tav>
                                        <p:tav tm="56580">
                                          <p:val>
                                            <p:fltVal val="-12.0002"/>
                                          </p:val>
                                        </p:tav>
                                        <p:tav tm="59900">
                                          <p:val>
                                            <p:fltVal val="-15.593"/>
                                          </p:val>
                                        </p:tav>
                                        <p:tav tm="63220">
                                          <p:val>
                                            <p:fltVal val="-17.9075"/>
                                          </p:val>
                                        </p:tav>
                                        <p:tav tm="66540">
                                          <p:val>
                                            <p:fltVal val="-19.2249"/>
                                          </p:val>
                                        </p:tav>
                                        <p:tav tm="69870">
                                          <p:val>
                                            <p:fltVal val="-19.8271"/>
                                          </p:val>
                                        </p:tav>
                                        <p:tav tm="73190">
                                          <p:val>
                                            <p:fltVal val="-19.9924"/>
                                          </p:val>
                                        </p:tav>
                                        <p:tav tm="76510">
                                          <p:val>
                                            <p:fltVal val="-19.9955"/>
                                          </p:val>
                                        </p:tav>
                                        <p:tav tm="79830">
                                          <p:val>
                                            <p:fltVal val="-19.8557"/>
                                          </p:val>
                                        </p:tav>
                                        <p:tav tm="83160">
                                          <p:val>
                                            <p:fltVal val="-19.3045"/>
                                          </p:val>
                                        </p:tav>
                                        <p:tav tm="86480">
                                          <p:val>
                                            <p:fltVal val="-18.0634"/>
                                          </p:val>
                                        </p:tav>
                                        <p:tav tm="89800">
                                          <p:val>
                                            <p:fltVal val="-15.8505"/>
                                          </p:val>
                                        </p:tav>
                                        <p:tav tm="93120">
                                          <p:val>
                                            <p:fltVal val="-12.3847"/>
                                          </p:val>
                                        </p:tav>
                                        <p:tav tm="96450">
                                          <p:val>
                                            <p:fltVal val="-7.3674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75651" y="50670"/>
            <a:ext cx="1039237" cy="948033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51595" y="1963183"/>
            <a:ext cx="3010216" cy="10903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CD5502E-A76E-44D9-9874-A4EF43A58D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87214" y="1039142"/>
            <a:ext cx="710749" cy="8793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7EE8AA3-4464-4D1F-A7EA-3930EB9755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43978" y="2171276"/>
            <a:ext cx="814572" cy="96730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A71C384-B2B8-4440-A6B6-5BAB381B82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02510" y="3045411"/>
            <a:ext cx="738979" cy="9400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BF4867C-2A4F-49C2-AE92-7396F82E5DC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87738" y="2208016"/>
            <a:ext cx="685504" cy="876699"/>
          </a:xfrm>
          <a:prstGeom prst="rect">
            <a:avLst/>
          </a:prstGeom>
        </p:spPr>
      </p:pic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E80FA3DF-7A88-4D3F-B12A-44B7B629292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81376" y="4182382"/>
            <a:ext cx="879325" cy="8793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EF325B5-7C54-4CBF-8DA5-C022F2FF019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4075" y="953619"/>
            <a:ext cx="1232051" cy="1232051"/>
          </a:xfrm>
          <a:prstGeom prst="rect">
            <a:avLst/>
          </a:prstGeom>
        </p:spPr>
      </p:pic>
      <p:pic>
        <p:nvPicPr>
          <p:cNvPr id="13" name="Picture 12" descr="A close up of an animal&#10;&#10;Description automatically generated">
            <a:extLst>
              <a:ext uri="{FF2B5EF4-FFF2-40B4-BE49-F238E27FC236}">
                <a16:creationId xmlns:a16="http://schemas.microsoft.com/office/drawing/2014/main" id="{27F7CBF1-CD30-4E99-B3E7-7369AF72B25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76908" y="2131376"/>
            <a:ext cx="1007204" cy="1007204"/>
          </a:xfrm>
          <a:prstGeom prst="rect">
            <a:avLst/>
          </a:prstGeom>
        </p:spPr>
      </p:pic>
      <p:pic>
        <p:nvPicPr>
          <p:cNvPr id="15" name="Picture 14" descr="A picture containing umbrella, bird, room&#10;&#10;Description automatically generated">
            <a:extLst>
              <a:ext uri="{FF2B5EF4-FFF2-40B4-BE49-F238E27FC236}">
                <a16:creationId xmlns:a16="http://schemas.microsoft.com/office/drawing/2014/main" id="{8A83F440-3419-40BD-BF72-552E66B5B7A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94075" y="3228559"/>
            <a:ext cx="1007204" cy="1007204"/>
          </a:xfrm>
          <a:prstGeom prst="rect">
            <a:avLst/>
          </a:prstGeom>
        </p:spPr>
      </p:pic>
      <p:pic>
        <p:nvPicPr>
          <p:cNvPr id="17" name="Picture 16" descr="A picture containing room&#10;&#10;Description automatically generated">
            <a:extLst>
              <a:ext uri="{FF2B5EF4-FFF2-40B4-BE49-F238E27FC236}">
                <a16:creationId xmlns:a16="http://schemas.microsoft.com/office/drawing/2014/main" id="{186DF8E8-50E7-4FE0-B0AA-A82D43B75CF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185577" y="4027972"/>
            <a:ext cx="1064858" cy="1064858"/>
          </a:xfrm>
          <a:prstGeom prst="rect">
            <a:avLst/>
          </a:prstGeom>
        </p:spPr>
      </p:pic>
      <p:pic>
        <p:nvPicPr>
          <p:cNvPr id="19" name="Picture 18" descr="A picture containing clock, light&#10;&#10;Description automatically generated">
            <a:extLst>
              <a:ext uri="{FF2B5EF4-FFF2-40B4-BE49-F238E27FC236}">
                <a16:creationId xmlns:a16="http://schemas.microsoft.com/office/drawing/2014/main" id="{319EFEF4-E99D-41BF-9103-E2B7D72D265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92944" y="3993973"/>
            <a:ext cx="1090357" cy="1090357"/>
          </a:xfrm>
          <a:prstGeom prst="rect">
            <a:avLst/>
          </a:prstGeom>
        </p:spPr>
      </p:pic>
      <p:pic>
        <p:nvPicPr>
          <p:cNvPr id="21" name="Picture 20" descr="A close up of an animal&#10;&#10;Description automatically generated">
            <a:extLst>
              <a:ext uri="{FF2B5EF4-FFF2-40B4-BE49-F238E27FC236}">
                <a16:creationId xmlns:a16="http://schemas.microsoft.com/office/drawing/2014/main" id="{7B9A43B1-FD89-4412-BD33-DA0F9173F35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011226" y="127878"/>
            <a:ext cx="879325" cy="879325"/>
          </a:xfrm>
          <a:prstGeom prst="rect">
            <a:avLst/>
          </a:prstGeom>
        </p:spPr>
      </p:pic>
      <p:pic>
        <p:nvPicPr>
          <p:cNvPr id="23" name="Picture 22" descr="A picture containing helmet&#10;&#10;Description automatically generated">
            <a:extLst>
              <a:ext uri="{FF2B5EF4-FFF2-40B4-BE49-F238E27FC236}">
                <a16:creationId xmlns:a16="http://schemas.microsoft.com/office/drawing/2014/main" id="{563B8953-2FF9-4972-A5E5-C09172DFB72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220950" y="64088"/>
            <a:ext cx="879325" cy="879325"/>
          </a:xfrm>
          <a:prstGeom prst="rect">
            <a:avLst/>
          </a:prstGeom>
        </p:spPr>
      </p:pic>
      <p:pic>
        <p:nvPicPr>
          <p:cNvPr id="25" name="Picture 24" descr="A picture containing drawing&#10;&#10;Description automatically generated">
            <a:extLst>
              <a:ext uri="{FF2B5EF4-FFF2-40B4-BE49-F238E27FC236}">
                <a16:creationId xmlns:a16="http://schemas.microsoft.com/office/drawing/2014/main" id="{F3C47420-9697-42A1-B6FA-94310796D6DA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626657" y="1124172"/>
            <a:ext cx="1007204" cy="1007204"/>
          </a:xfrm>
          <a:prstGeom prst="rect">
            <a:avLst/>
          </a:prstGeom>
        </p:spPr>
      </p:pic>
      <p:pic>
        <p:nvPicPr>
          <p:cNvPr id="27" name="Picture 26" descr="A close up of a logo&#10;&#10;Description automatically generated">
            <a:extLst>
              <a:ext uri="{FF2B5EF4-FFF2-40B4-BE49-F238E27FC236}">
                <a16:creationId xmlns:a16="http://schemas.microsoft.com/office/drawing/2014/main" id="{F9D589A5-4955-45E9-87A0-8A227EB0C374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26657" y="2208016"/>
            <a:ext cx="940062" cy="940062"/>
          </a:xfrm>
          <a:prstGeom prst="rect">
            <a:avLst/>
          </a:prstGeom>
        </p:spPr>
      </p:pic>
      <p:pic>
        <p:nvPicPr>
          <p:cNvPr id="29" name="Picture 28" descr="A picture containing drawing, graffiti&#10;&#10;Description automatically generated">
            <a:extLst>
              <a:ext uri="{FF2B5EF4-FFF2-40B4-BE49-F238E27FC236}">
                <a16:creationId xmlns:a16="http://schemas.microsoft.com/office/drawing/2014/main" id="{A7A72BF3-0422-4133-A8F6-8AFD5622AA9B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490843" y="3224718"/>
            <a:ext cx="1143018" cy="114301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9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7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0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0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0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09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1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1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2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2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2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2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3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3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3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4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5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5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5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5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5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59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6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6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7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7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7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7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8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8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9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0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0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0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09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1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2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2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2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2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3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3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3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4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D0626A6-6C21-4269-85D1-759EC3066A97}"/>
              </a:ext>
            </a:extLst>
          </p:cNvPr>
          <p:cNvSpPr/>
          <p:nvPr/>
        </p:nvSpPr>
        <p:spPr bwMode="auto">
          <a:xfrm>
            <a:off x="1216152" y="2652137"/>
            <a:ext cx="2615184" cy="905256"/>
          </a:xfrm>
          <a:prstGeom prst="roundRect">
            <a:avLst/>
          </a:prstGeom>
          <a:solidFill>
            <a:srgbClr val="00A832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MX" sz="3200" dirty="0" err="1">
                <a:solidFill>
                  <a:schemeClr val="tx1"/>
                </a:solidFill>
                <a:latin typeface="Cascadia Code" panose="00000509000000000000" pitchFamily="49" charset="0"/>
                <a:ea typeface="Roboto" panose="02000000000000000000" pitchFamily="2" charset="0"/>
              </a:rPr>
              <a:t>Person</a:t>
            </a:r>
            <a:endParaRPr kumimoji="0" lang="es-MX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scadia Code" panose="00000509000000000000" pitchFamily="49" charset="0"/>
              <a:ea typeface="Roboto" panose="02000000000000000000" pitchFamily="2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3B49FBD-027B-421D-80FA-0C503F55EB2D}"/>
              </a:ext>
            </a:extLst>
          </p:cNvPr>
          <p:cNvSpPr/>
          <p:nvPr/>
        </p:nvSpPr>
        <p:spPr bwMode="auto">
          <a:xfrm>
            <a:off x="1443804" y="3875908"/>
            <a:ext cx="2615184" cy="905256"/>
          </a:xfrm>
          <a:prstGeom prst="roundRect">
            <a:avLst/>
          </a:prstGeom>
          <a:solidFill>
            <a:srgbClr val="E64C3C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MX" sz="3000" dirty="0" err="1">
                <a:solidFill>
                  <a:schemeClr val="tx1"/>
                </a:solidFill>
                <a:latin typeface="Cascadia Code" panose="00000509000000000000" pitchFamily="49" charset="0"/>
                <a:ea typeface="Roboto" panose="02000000000000000000" pitchFamily="2" charset="0"/>
              </a:rPr>
              <a:t>Employee</a:t>
            </a:r>
            <a:endParaRPr kumimoji="0" lang="es-MX" sz="3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scadia Code" panose="00000509000000000000" pitchFamily="49" charset="0"/>
              <a:ea typeface="Roboto" panose="02000000000000000000" pitchFamily="2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5608440-3DED-4ECE-9D73-A8260488AC2D}"/>
              </a:ext>
            </a:extLst>
          </p:cNvPr>
          <p:cNvSpPr/>
          <p:nvPr/>
        </p:nvSpPr>
        <p:spPr bwMode="auto">
          <a:xfrm>
            <a:off x="5578801" y="2571750"/>
            <a:ext cx="2615184" cy="905256"/>
          </a:xfrm>
          <a:prstGeom prst="roundRect">
            <a:avLst/>
          </a:prstGeom>
          <a:solidFill>
            <a:srgbClr val="747487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MX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scadia Code" panose="00000509000000000000" pitchFamily="49" charset="0"/>
                <a:ea typeface="Roboto" panose="02000000000000000000" pitchFamily="2" charset="0"/>
              </a:rPr>
              <a:t>Administrative</a:t>
            </a:r>
            <a:r>
              <a:rPr kumimoji="0" lang="es-MX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scadia Code" panose="00000509000000000000" pitchFamily="49" charset="0"/>
                <a:ea typeface="Roboto" panose="02000000000000000000" pitchFamily="2" charset="0"/>
              </a:rPr>
              <a:t> 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MX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scadia Code" panose="00000509000000000000" pitchFamily="49" charset="0"/>
                <a:ea typeface="Roboto" panose="02000000000000000000" pitchFamily="2" charset="0"/>
              </a:rPr>
              <a:t>Staff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4EC4D74-5692-4594-B82E-1D626B1C3DDF}"/>
              </a:ext>
            </a:extLst>
          </p:cNvPr>
          <p:cNvSpPr/>
          <p:nvPr/>
        </p:nvSpPr>
        <p:spPr bwMode="auto">
          <a:xfrm>
            <a:off x="5624519" y="3875908"/>
            <a:ext cx="2615184" cy="905256"/>
          </a:xfrm>
          <a:prstGeom prst="roundRect">
            <a:avLst/>
          </a:prstGeom>
          <a:solidFill>
            <a:srgbClr val="2D8CFF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MX" sz="3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scadia Code" panose="00000509000000000000" pitchFamily="49" charset="0"/>
                <a:ea typeface="Roboto" panose="02000000000000000000" pitchFamily="2" charset="0"/>
              </a:rPr>
              <a:t>Teacher</a:t>
            </a:r>
            <a:endParaRPr kumimoji="0" lang="es-MX" sz="3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scadia Code" panose="00000509000000000000" pitchFamily="49" charset="0"/>
              <a:ea typeface="Roboto" panose="02000000000000000000" pitchFamily="2" charset="0"/>
            </a:endParaRPr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6" name="3D Model 5" descr="Thinking Face Emoji">
                <a:extLst>
                  <a:ext uri="{FF2B5EF4-FFF2-40B4-BE49-F238E27FC236}">
                    <a16:creationId xmlns:a16="http://schemas.microsoft.com/office/drawing/2014/main" id="{0033C2B7-F695-4E4D-AA67-AEE1E11E1641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424845" y="210494"/>
              <a:ext cx="1458510" cy="1518041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458510" cy="1518041"/>
                    </a:xfrm>
                    <a:prstGeom prst="rect">
                      <a:avLst/>
                    </a:prstGeom>
                  </am3d:spPr>
                  <am3d:camera>
                    <am3d:pos x="0" y="0" z="7833596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9687" d="1000000"/>
                    <am3d:preTrans dx="3" dy="-16951004" dz="-1048983"/>
                    <am3d:scale>
                      <am3d:sx n="1000000" d="1000000"/>
                      <am3d:sy n="1000000" d="1000000"/>
                      <am3d:sz n="1000000" d="1000000"/>
                    </am3d:scale>
                    <am3d:rot ax="442366" ay="-514195" az="-66276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54197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6" name="3D Model 5" descr="Thinking Face Emoji">
                <a:extLst>
                  <a:ext uri="{FF2B5EF4-FFF2-40B4-BE49-F238E27FC236}">
                    <a16:creationId xmlns:a16="http://schemas.microsoft.com/office/drawing/2014/main" id="{0033C2B7-F695-4E4D-AA67-AEE1E11E164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424845" y="210494"/>
                <a:ext cx="1458510" cy="1518041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2EAC0DD4-3947-449F-A47B-D9900776CCE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957" t="2556" r="1212" b="1462"/>
          <a:stretch/>
        </p:blipFill>
        <p:spPr>
          <a:xfrm>
            <a:off x="313944" y="2571750"/>
            <a:ext cx="1005839" cy="1050028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9F99ECA-F290-4FCD-BE77-2035E17176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74840" y="2607090"/>
            <a:ext cx="1106139" cy="846534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CE3581A-7BAB-48E2-973A-ECA4ECB583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94359" y="3882197"/>
            <a:ext cx="1106139" cy="902970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89F0BCE-2C3D-42A3-A333-6B0080235D7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8336" t="18934" r="-18146" b="5766"/>
          <a:stretch/>
        </p:blipFill>
        <p:spPr>
          <a:xfrm>
            <a:off x="313944" y="3940293"/>
            <a:ext cx="1005839" cy="840871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E302467-2835-4281-B9D1-E7B933CA4475}"/>
              </a:ext>
            </a:extLst>
          </p:cNvPr>
          <p:cNvSpPr/>
          <p:nvPr/>
        </p:nvSpPr>
        <p:spPr>
          <a:xfrm>
            <a:off x="0" y="4390"/>
            <a:ext cx="4705135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scadia Code" panose="00000509000000000000" pitchFamily="49" charset="0"/>
              </a:rPr>
              <a:t>printDocument</a:t>
            </a:r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scadia Code" panose="00000509000000000000" pitchFamily="49" charset="0"/>
              </a:rPr>
              <a:t>()</a:t>
            </a:r>
            <a:endParaRPr lang="en-US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scadia Code" panose="00000509000000000000" pitchFamily="49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BBF6BE8-5C76-47BE-AF07-4A67B1948245}"/>
              </a:ext>
            </a:extLst>
          </p:cNvPr>
          <p:cNvSpPr/>
          <p:nvPr/>
        </p:nvSpPr>
        <p:spPr bwMode="auto">
          <a:xfrm>
            <a:off x="57911" y="2342722"/>
            <a:ext cx="4349578" cy="1438314"/>
          </a:xfrm>
          <a:prstGeom prst="ellipse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MX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509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mph" presetSubtype="128" repeatCount="indefinite" accel="20000" decel="8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3330">
                                          <p:val>
                                            <p:fltVal val="6.9747"/>
                                          </p:val>
                                        </p:tav>
                                        <p:tav tm="6660">
                                          <p:val>
                                            <p:fltVal val="12.1039"/>
                                          </p:val>
                                        </p:tav>
                                        <p:tav tm="9990">
                                          <p:val>
                                            <p:fltVal val="15.6713"/>
                                          </p:val>
                                        </p:tav>
                                        <p:tav tm="13320">
                                          <p:val>
                                            <p:fltVal val="17.9604"/>
                                          </p:val>
                                        </p:tav>
                                        <p:tav tm="16650">
                                          <p:val>
                                            <p:fltVal val="19.2548"/>
                                          </p:val>
                                        </p:tav>
                                        <p:tav tm="19970">
                                          <p:val>
                                            <p:fltVal val="19.8371"/>
                                          </p:val>
                                        </p:tav>
                                        <p:tav tm="23290">
                                          <p:val>
                                            <p:fltVal val="19.9936"/>
                                          </p:val>
                                        </p:tav>
                                        <p:tav tm="26620">
                                          <p:val>
                                            <p:fltVal val="19.9945"/>
                                          </p:val>
                                        </p:tav>
                                        <p:tav tm="29950">
                                          <p:val>
                                            <p:fltVal val="19.8447"/>
                                          </p:val>
                                        </p:tav>
                                        <p:tav tm="33280">
                                          <p:val>
                                            <p:fltVal val="19.2733"/>
                                          </p:val>
                                        </p:tav>
                                        <p:tav tm="36610">
                                          <p:val>
                                            <p:fltVal val="17.9968"/>
                                          </p:val>
                                        </p:tav>
                                        <p:tav tm="39940">
                                          <p:val>
                                            <p:fltVal val="15.7316"/>
                                          </p:val>
                                        </p:tav>
                                        <p:tav tm="43270">
                                          <p:val>
                                            <p:fltVal val="12.194"/>
                                          </p:val>
                                        </p:tav>
                                        <p:tav tm="46600">
                                          <p:val>
                                            <p:fltVal val="7.1005"/>
                                          </p:val>
                                        </p:tav>
                                        <p:tav tm="49930">
                                          <p:val>
                                            <p:fltVal val="0.1675"/>
                                          </p:val>
                                        </p:tav>
                                        <p:tav tm="53250">
                                          <p:val>
                                            <p:fltVal val="-6.8299"/>
                                          </p:val>
                                        </p:tav>
                                        <p:tav tm="56580">
                                          <p:val>
                                            <p:fltVal val="-12.0002"/>
                                          </p:val>
                                        </p:tav>
                                        <p:tav tm="59900">
                                          <p:val>
                                            <p:fltVal val="-15.593"/>
                                          </p:val>
                                        </p:tav>
                                        <p:tav tm="63220">
                                          <p:val>
                                            <p:fltVal val="-17.9075"/>
                                          </p:val>
                                        </p:tav>
                                        <p:tav tm="66540">
                                          <p:val>
                                            <p:fltVal val="-19.2249"/>
                                          </p:val>
                                        </p:tav>
                                        <p:tav tm="69870">
                                          <p:val>
                                            <p:fltVal val="-19.8271"/>
                                          </p:val>
                                        </p:tav>
                                        <p:tav tm="73190">
                                          <p:val>
                                            <p:fltVal val="-19.9924"/>
                                          </p:val>
                                        </p:tav>
                                        <p:tav tm="76510">
                                          <p:val>
                                            <p:fltVal val="-19.9955"/>
                                          </p:val>
                                        </p:tav>
                                        <p:tav tm="79830">
                                          <p:val>
                                            <p:fltVal val="-19.8557"/>
                                          </p:val>
                                        </p:tav>
                                        <p:tav tm="83160">
                                          <p:val>
                                            <p:fltVal val="-19.3045"/>
                                          </p:val>
                                        </p:tav>
                                        <p:tav tm="86480">
                                          <p:val>
                                            <p:fltVal val="-18.0634"/>
                                          </p:val>
                                        </p:tav>
                                        <p:tav tm="89800">
                                          <p:val>
                                            <p:fltVal val="-15.8505"/>
                                          </p:val>
                                        </p:tav>
                                        <p:tav tm="93120">
                                          <p:val>
                                            <p:fltVal val="-12.3847"/>
                                          </p:val>
                                        </p:tav>
                                        <p:tav tm="96450">
                                          <p:val>
                                            <p:fltVal val="-7.3674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D0626A6-6C21-4269-85D1-759EC3066A97}"/>
              </a:ext>
            </a:extLst>
          </p:cNvPr>
          <p:cNvSpPr/>
          <p:nvPr/>
        </p:nvSpPr>
        <p:spPr bwMode="auto">
          <a:xfrm>
            <a:off x="1216152" y="2652137"/>
            <a:ext cx="2615184" cy="905256"/>
          </a:xfrm>
          <a:prstGeom prst="roundRect">
            <a:avLst/>
          </a:prstGeom>
          <a:solidFill>
            <a:srgbClr val="00A832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MX" sz="3200" dirty="0" err="1">
                <a:solidFill>
                  <a:schemeClr val="tx1"/>
                </a:solidFill>
                <a:latin typeface="Cascadia Code" panose="00000509000000000000" pitchFamily="49" charset="0"/>
                <a:ea typeface="Roboto" panose="02000000000000000000" pitchFamily="2" charset="0"/>
              </a:rPr>
              <a:t>Person</a:t>
            </a:r>
            <a:endParaRPr kumimoji="0" lang="es-MX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scadia Code" panose="00000509000000000000" pitchFamily="49" charset="0"/>
              <a:ea typeface="Roboto" panose="02000000000000000000" pitchFamily="2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3B49FBD-027B-421D-80FA-0C503F55EB2D}"/>
              </a:ext>
            </a:extLst>
          </p:cNvPr>
          <p:cNvSpPr/>
          <p:nvPr/>
        </p:nvSpPr>
        <p:spPr bwMode="auto">
          <a:xfrm>
            <a:off x="1443804" y="3875908"/>
            <a:ext cx="2615184" cy="905256"/>
          </a:xfrm>
          <a:prstGeom prst="roundRect">
            <a:avLst/>
          </a:prstGeom>
          <a:solidFill>
            <a:srgbClr val="E64C3C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MX" sz="3000" dirty="0" err="1">
                <a:solidFill>
                  <a:schemeClr val="tx1"/>
                </a:solidFill>
                <a:latin typeface="Cascadia Code" panose="00000509000000000000" pitchFamily="49" charset="0"/>
                <a:ea typeface="Roboto" panose="02000000000000000000" pitchFamily="2" charset="0"/>
              </a:rPr>
              <a:t>Employee</a:t>
            </a:r>
            <a:endParaRPr kumimoji="0" lang="es-MX" sz="3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scadia Code" panose="00000509000000000000" pitchFamily="49" charset="0"/>
              <a:ea typeface="Roboto" panose="02000000000000000000" pitchFamily="2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5608440-3DED-4ECE-9D73-A8260488AC2D}"/>
              </a:ext>
            </a:extLst>
          </p:cNvPr>
          <p:cNvSpPr/>
          <p:nvPr/>
        </p:nvSpPr>
        <p:spPr bwMode="auto">
          <a:xfrm>
            <a:off x="5578801" y="2571750"/>
            <a:ext cx="2615184" cy="905256"/>
          </a:xfrm>
          <a:prstGeom prst="roundRect">
            <a:avLst/>
          </a:prstGeom>
          <a:solidFill>
            <a:srgbClr val="747487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MX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scadia Code" panose="00000509000000000000" pitchFamily="49" charset="0"/>
                <a:ea typeface="Roboto" panose="02000000000000000000" pitchFamily="2" charset="0"/>
              </a:rPr>
              <a:t>Administrative</a:t>
            </a:r>
            <a:r>
              <a:rPr kumimoji="0" lang="es-MX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scadia Code" panose="00000509000000000000" pitchFamily="49" charset="0"/>
                <a:ea typeface="Roboto" panose="02000000000000000000" pitchFamily="2" charset="0"/>
              </a:rPr>
              <a:t> 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MX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scadia Code" panose="00000509000000000000" pitchFamily="49" charset="0"/>
                <a:ea typeface="Roboto" panose="02000000000000000000" pitchFamily="2" charset="0"/>
              </a:rPr>
              <a:t>Staff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4EC4D74-5692-4594-B82E-1D626B1C3DDF}"/>
              </a:ext>
            </a:extLst>
          </p:cNvPr>
          <p:cNvSpPr/>
          <p:nvPr/>
        </p:nvSpPr>
        <p:spPr bwMode="auto">
          <a:xfrm>
            <a:off x="5624519" y="3875908"/>
            <a:ext cx="2615184" cy="905256"/>
          </a:xfrm>
          <a:prstGeom prst="roundRect">
            <a:avLst/>
          </a:prstGeom>
          <a:solidFill>
            <a:srgbClr val="2D8CFF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MX" sz="3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scadia Code" panose="00000509000000000000" pitchFamily="49" charset="0"/>
                <a:ea typeface="Roboto" panose="02000000000000000000" pitchFamily="2" charset="0"/>
              </a:rPr>
              <a:t>Teacher</a:t>
            </a:r>
            <a:endParaRPr kumimoji="0" lang="es-MX" sz="3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scadia Code" panose="00000509000000000000" pitchFamily="49" charset="0"/>
              <a:ea typeface="Roboto" panose="02000000000000000000" pitchFamily="2" charset="0"/>
            </a:endParaRPr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6" name="3D Model 5" descr="Thinking Face Emoji">
                <a:extLst>
                  <a:ext uri="{FF2B5EF4-FFF2-40B4-BE49-F238E27FC236}">
                    <a16:creationId xmlns:a16="http://schemas.microsoft.com/office/drawing/2014/main" id="{0033C2B7-F695-4E4D-AA67-AEE1E11E1641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424845" y="210494"/>
              <a:ext cx="1458510" cy="1518041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458510" cy="1518041"/>
                    </a:xfrm>
                    <a:prstGeom prst="rect">
                      <a:avLst/>
                    </a:prstGeom>
                  </am3d:spPr>
                  <am3d:camera>
                    <am3d:pos x="0" y="0" z="7833596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9687" d="1000000"/>
                    <am3d:preTrans dx="3" dy="-16951004" dz="-1048983"/>
                    <am3d:scale>
                      <am3d:sx n="1000000" d="1000000"/>
                      <am3d:sy n="1000000" d="1000000"/>
                      <am3d:sz n="1000000" d="1000000"/>
                    </am3d:scale>
                    <am3d:rot ax="442366" ay="-514195" az="-66276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54197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6" name="3D Model 5" descr="Thinking Face Emoji">
                <a:extLst>
                  <a:ext uri="{FF2B5EF4-FFF2-40B4-BE49-F238E27FC236}">
                    <a16:creationId xmlns:a16="http://schemas.microsoft.com/office/drawing/2014/main" id="{0033C2B7-F695-4E4D-AA67-AEE1E11E164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424845" y="210494"/>
                <a:ext cx="1458510" cy="1518041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2EAC0DD4-3947-449F-A47B-D9900776CCE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957" t="2556" r="1212" b="1462"/>
          <a:stretch/>
        </p:blipFill>
        <p:spPr>
          <a:xfrm>
            <a:off x="313944" y="2571750"/>
            <a:ext cx="1005839" cy="1050028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9F99ECA-F290-4FCD-BE77-2035E17176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74840" y="2607090"/>
            <a:ext cx="1106139" cy="846534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CE3581A-7BAB-48E2-973A-ECA4ECB583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94359" y="3882197"/>
            <a:ext cx="1106139" cy="902970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89F0BCE-2C3D-42A3-A333-6B0080235D7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8336" t="18934" r="-18146" b="5766"/>
          <a:stretch/>
        </p:blipFill>
        <p:spPr>
          <a:xfrm>
            <a:off x="313944" y="3940293"/>
            <a:ext cx="1005839" cy="840871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E302467-2835-4281-B9D1-E7B933CA4475}"/>
              </a:ext>
            </a:extLst>
          </p:cNvPr>
          <p:cNvSpPr/>
          <p:nvPr/>
        </p:nvSpPr>
        <p:spPr>
          <a:xfrm>
            <a:off x="-59071" y="4390"/>
            <a:ext cx="5006499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scadia Code" panose="00000509000000000000" pitchFamily="49" charset="0"/>
              </a:rPr>
              <a:t>int </a:t>
            </a:r>
            <a:r>
              <a:rPr lang="en-US" sz="40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scadia Code" panose="00000509000000000000" pitchFamily="49" charset="0"/>
              </a:rPr>
              <a:t>numeroNomina</a:t>
            </a:r>
            <a:endParaRPr lang="en-US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scadia Code" panose="00000509000000000000" pitchFamily="49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29FBEEF-6C3F-46BA-B5A7-ECE2C7C327DA}"/>
              </a:ext>
            </a:extLst>
          </p:cNvPr>
          <p:cNvSpPr/>
          <p:nvPr/>
        </p:nvSpPr>
        <p:spPr bwMode="auto">
          <a:xfrm>
            <a:off x="-17229" y="3641571"/>
            <a:ext cx="4349578" cy="1438314"/>
          </a:xfrm>
          <a:prstGeom prst="ellipse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MX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9840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mph" presetSubtype="128" repeatCount="indefinite" accel="20000" decel="8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3330">
                                          <p:val>
                                            <p:fltVal val="6.9747"/>
                                          </p:val>
                                        </p:tav>
                                        <p:tav tm="6660">
                                          <p:val>
                                            <p:fltVal val="12.1039"/>
                                          </p:val>
                                        </p:tav>
                                        <p:tav tm="9990">
                                          <p:val>
                                            <p:fltVal val="15.6713"/>
                                          </p:val>
                                        </p:tav>
                                        <p:tav tm="13320">
                                          <p:val>
                                            <p:fltVal val="17.9604"/>
                                          </p:val>
                                        </p:tav>
                                        <p:tav tm="16650">
                                          <p:val>
                                            <p:fltVal val="19.2548"/>
                                          </p:val>
                                        </p:tav>
                                        <p:tav tm="19970">
                                          <p:val>
                                            <p:fltVal val="19.8371"/>
                                          </p:val>
                                        </p:tav>
                                        <p:tav tm="23290">
                                          <p:val>
                                            <p:fltVal val="19.9936"/>
                                          </p:val>
                                        </p:tav>
                                        <p:tav tm="26620">
                                          <p:val>
                                            <p:fltVal val="19.9945"/>
                                          </p:val>
                                        </p:tav>
                                        <p:tav tm="29950">
                                          <p:val>
                                            <p:fltVal val="19.8447"/>
                                          </p:val>
                                        </p:tav>
                                        <p:tav tm="33280">
                                          <p:val>
                                            <p:fltVal val="19.2733"/>
                                          </p:val>
                                        </p:tav>
                                        <p:tav tm="36610">
                                          <p:val>
                                            <p:fltVal val="17.9968"/>
                                          </p:val>
                                        </p:tav>
                                        <p:tav tm="39940">
                                          <p:val>
                                            <p:fltVal val="15.7316"/>
                                          </p:val>
                                        </p:tav>
                                        <p:tav tm="43270">
                                          <p:val>
                                            <p:fltVal val="12.194"/>
                                          </p:val>
                                        </p:tav>
                                        <p:tav tm="46600">
                                          <p:val>
                                            <p:fltVal val="7.1005"/>
                                          </p:val>
                                        </p:tav>
                                        <p:tav tm="49930">
                                          <p:val>
                                            <p:fltVal val="0.1675"/>
                                          </p:val>
                                        </p:tav>
                                        <p:tav tm="53250">
                                          <p:val>
                                            <p:fltVal val="-6.8299"/>
                                          </p:val>
                                        </p:tav>
                                        <p:tav tm="56580">
                                          <p:val>
                                            <p:fltVal val="-12.0002"/>
                                          </p:val>
                                        </p:tav>
                                        <p:tav tm="59900">
                                          <p:val>
                                            <p:fltVal val="-15.593"/>
                                          </p:val>
                                        </p:tav>
                                        <p:tav tm="63220">
                                          <p:val>
                                            <p:fltVal val="-17.9075"/>
                                          </p:val>
                                        </p:tav>
                                        <p:tav tm="66540">
                                          <p:val>
                                            <p:fltVal val="-19.2249"/>
                                          </p:val>
                                        </p:tav>
                                        <p:tav tm="69870">
                                          <p:val>
                                            <p:fltVal val="-19.8271"/>
                                          </p:val>
                                        </p:tav>
                                        <p:tav tm="73190">
                                          <p:val>
                                            <p:fltVal val="-19.9924"/>
                                          </p:val>
                                        </p:tav>
                                        <p:tav tm="76510">
                                          <p:val>
                                            <p:fltVal val="-19.9955"/>
                                          </p:val>
                                        </p:tav>
                                        <p:tav tm="79830">
                                          <p:val>
                                            <p:fltVal val="-19.8557"/>
                                          </p:val>
                                        </p:tav>
                                        <p:tav tm="83160">
                                          <p:val>
                                            <p:fltVal val="-19.3045"/>
                                          </p:val>
                                        </p:tav>
                                        <p:tav tm="86480">
                                          <p:val>
                                            <p:fltVal val="-18.0634"/>
                                          </p:val>
                                        </p:tav>
                                        <p:tav tm="89800">
                                          <p:val>
                                            <p:fltVal val="-15.8505"/>
                                          </p:val>
                                        </p:tav>
                                        <p:tav tm="93120">
                                          <p:val>
                                            <p:fltVal val="-12.3847"/>
                                          </p:val>
                                        </p:tav>
                                        <p:tav tm="96450">
                                          <p:val>
                                            <p:fltVal val="-7.3674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D0626A6-6C21-4269-85D1-759EC3066A97}"/>
              </a:ext>
            </a:extLst>
          </p:cNvPr>
          <p:cNvSpPr/>
          <p:nvPr/>
        </p:nvSpPr>
        <p:spPr bwMode="auto">
          <a:xfrm>
            <a:off x="1216152" y="2652137"/>
            <a:ext cx="2615184" cy="905256"/>
          </a:xfrm>
          <a:prstGeom prst="roundRect">
            <a:avLst/>
          </a:prstGeom>
          <a:solidFill>
            <a:srgbClr val="00A832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MX" sz="3200" dirty="0" err="1">
                <a:solidFill>
                  <a:schemeClr val="tx1"/>
                </a:solidFill>
                <a:latin typeface="Cascadia Code" panose="00000509000000000000" pitchFamily="49" charset="0"/>
                <a:ea typeface="Roboto" panose="02000000000000000000" pitchFamily="2" charset="0"/>
              </a:rPr>
              <a:t>Person</a:t>
            </a:r>
            <a:endParaRPr kumimoji="0" lang="es-MX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scadia Code" panose="00000509000000000000" pitchFamily="49" charset="0"/>
              <a:ea typeface="Roboto" panose="02000000000000000000" pitchFamily="2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3B49FBD-027B-421D-80FA-0C503F55EB2D}"/>
              </a:ext>
            </a:extLst>
          </p:cNvPr>
          <p:cNvSpPr/>
          <p:nvPr/>
        </p:nvSpPr>
        <p:spPr bwMode="auto">
          <a:xfrm>
            <a:off x="1443804" y="3875908"/>
            <a:ext cx="2615184" cy="905256"/>
          </a:xfrm>
          <a:prstGeom prst="roundRect">
            <a:avLst/>
          </a:prstGeom>
          <a:solidFill>
            <a:srgbClr val="E64C3C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MX" sz="3000" dirty="0" err="1">
                <a:solidFill>
                  <a:schemeClr val="tx1"/>
                </a:solidFill>
                <a:latin typeface="Cascadia Code" panose="00000509000000000000" pitchFamily="49" charset="0"/>
                <a:ea typeface="Roboto" panose="02000000000000000000" pitchFamily="2" charset="0"/>
              </a:rPr>
              <a:t>Employee</a:t>
            </a:r>
            <a:endParaRPr kumimoji="0" lang="es-MX" sz="3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scadia Code" panose="00000509000000000000" pitchFamily="49" charset="0"/>
              <a:ea typeface="Roboto" panose="02000000000000000000" pitchFamily="2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5608440-3DED-4ECE-9D73-A8260488AC2D}"/>
              </a:ext>
            </a:extLst>
          </p:cNvPr>
          <p:cNvSpPr/>
          <p:nvPr/>
        </p:nvSpPr>
        <p:spPr bwMode="auto">
          <a:xfrm>
            <a:off x="5578801" y="2571750"/>
            <a:ext cx="2615184" cy="905256"/>
          </a:xfrm>
          <a:prstGeom prst="roundRect">
            <a:avLst/>
          </a:prstGeom>
          <a:solidFill>
            <a:srgbClr val="747487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MX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scadia Code" panose="00000509000000000000" pitchFamily="49" charset="0"/>
                <a:ea typeface="Roboto" panose="02000000000000000000" pitchFamily="2" charset="0"/>
              </a:rPr>
              <a:t>Administrative</a:t>
            </a:r>
            <a:r>
              <a:rPr kumimoji="0" lang="es-MX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scadia Code" panose="00000509000000000000" pitchFamily="49" charset="0"/>
                <a:ea typeface="Roboto" panose="02000000000000000000" pitchFamily="2" charset="0"/>
              </a:rPr>
              <a:t> 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MX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scadia Code" panose="00000509000000000000" pitchFamily="49" charset="0"/>
                <a:ea typeface="Roboto" panose="02000000000000000000" pitchFamily="2" charset="0"/>
              </a:rPr>
              <a:t>Staff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4EC4D74-5692-4594-B82E-1D626B1C3DDF}"/>
              </a:ext>
            </a:extLst>
          </p:cNvPr>
          <p:cNvSpPr/>
          <p:nvPr/>
        </p:nvSpPr>
        <p:spPr bwMode="auto">
          <a:xfrm>
            <a:off x="5624519" y="3875908"/>
            <a:ext cx="2615184" cy="905256"/>
          </a:xfrm>
          <a:prstGeom prst="roundRect">
            <a:avLst/>
          </a:prstGeom>
          <a:solidFill>
            <a:srgbClr val="2D8CFF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MX" sz="3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scadia Code" panose="00000509000000000000" pitchFamily="49" charset="0"/>
                <a:ea typeface="Roboto" panose="02000000000000000000" pitchFamily="2" charset="0"/>
              </a:rPr>
              <a:t>Teacher</a:t>
            </a:r>
            <a:endParaRPr kumimoji="0" lang="es-MX" sz="3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scadia Code" panose="00000509000000000000" pitchFamily="49" charset="0"/>
              <a:ea typeface="Roboto" panose="02000000000000000000" pitchFamily="2" charset="0"/>
            </a:endParaRPr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6" name="3D Model 5" descr="Thinking Face Emoji">
                <a:extLst>
                  <a:ext uri="{FF2B5EF4-FFF2-40B4-BE49-F238E27FC236}">
                    <a16:creationId xmlns:a16="http://schemas.microsoft.com/office/drawing/2014/main" id="{0033C2B7-F695-4E4D-AA67-AEE1E11E1641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424845" y="210494"/>
              <a:ext cx="1458510" cy="1518041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458510" cy="1518041"/>
                    </a:xfrm>
                    <a:prstGeom prst="rect">
                      <a:avLst/>
                    </a:prstGeom>
                  </am3d:spPr>
                  <am3d:camera>
                    <am3d:pos x="0" y="0" z="7833596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9687" d="1000000"/>
                    <am3d:preTrans dx="3" dy="-16951004" dz="-1048983"/>
                    <am3d:scale>
                      <am3d:sx n="1000000" d="1000000"/>
                      <am3d:sy n="1000000" d="1000000"/>
                      <am3d:sz n="1000000" d="1000000"/>
                    </am3d:scale>
                    <am3d:rot ax="442366" ay="-514195" az="-66276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54197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6" name="3D Model 5" descr="Thinking Face Emoji">
                <a:extLst>
                  <a:ext uri="{FF2B5EF4-FFF2-40B4-BE49-F238E27FC236}">
                    <a16:creationId xmlns:a16="http://schemas.microsoft.com/office/drawing/2014/main" id="{0033C2B7-F695-4E4D-AA67-AEE1E11E164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424845" y="210494"/>
                <a:ext cx="1458510" cy="1518041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2EAC0DD4-3947-449F-A47B-D9900776CCE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957" t="2556" r="1212" b="1462"/>
          <a:stretch/>
        </p:blipFill>
        <p:spPr>
          <a:xfrm>
            <a:off x="313944" y="2571750"/>
            <a:ext cx="1005839" cy="1050028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9F99ECA-F290-4FCD-BE77-2035E17176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74840" y="2607090"/>
            <a:ext cx="1106139" cy="846534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CE3581A-7BAB-48E2-973A-ECA4ECB583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94359" y="3882197"/>
            <a:ext cx="1106139" cy="902970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89F0BCE-2C3D-42A3-A333-6B0080235D7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8336" t="18934" r="-18146" b="5766"/>
          <a:stretch/>
        </p:blipFill>
        <p:spPr>
          <a:xfrm>
            <a:off x="313944" y="3940293"/>
            <a:ext cx="1005839" cy="840871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E302467-2835-4281-B9D1-E7B933CA4475}"/>
              </a:ext>
            </a:extLst>
          </p:cNvPr>
          <p:cNvSpPr/>
          <p:nvPr/>
        </p:nvSpPr>
        <p:spPr>
          <a:xfrm>
            <a:off x="0" y="0"/>
            <a:ext cx="5006499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scadia Code" panose="00000509000000000000" pitchFamily="49" charset="0"/>
              </a:rPr>
              <a:t>inscribeAlumno</a:t>
            </a:r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scadia Code" panose="00000509000000000000" pitchFamily="49" charset="0"/>
              </a:rPr>
              <a:t>()</a:t>
            </a:r>
            <a:endParaRPr lang="en-US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scadia Code" panose="00000509000000000000" pitchFamily="49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3497BF1-F321-4375-A799-AA17E08396B3}"/>
              </a:ext>
            </a:extLst>
          </p:cNvPr>
          <p:cNvSpPr/>
          <p:nvPr/>
        </p:nvSpPr>
        <p:spPr bwMode="auto">
          <a:xfrm>
            <a:off x="4058988" y="2238143"/>
            <a:ext cx="4349578" cy="1438314"/>
          </a:xfrm>
          <a:prstGeom prst="ellipse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MX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524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mph" presetSubtype="128" repeatCount="indefinite" accel="20000" decel="8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3330">
                                          <p:val>
                                            <p:fltVal val="6.9747"/>
                                          </p:val>
                                        </p:tav>
                                        <p:tav tm="6660">
                                          <p:val>
                                            <p:fltVal val="12.1039"/>
                                          </p:val>
                                        </p:tav>
                                        <p:tav tm="9990">
                                          <p:val>
                                            <p:fltVal val="15.6713"/>
                                          </p:val>
                                        </p:tav>
                                        <p:tav tm="13320">
                                          <p:val>
                                            <p:fltVal val="17.9604"/>
                                          </p:val>
                                        </p:tav>
                                        <p:tav tm="16650">
                                          <p:val>
                                            <p:fltVal val="19.2548"/>
                                          </p:val>
                                        </p:tav>
                                        <p:tav tm="19970">
                                          <p:val>
                                            <p:fltVal val="19.8371"/>
                                          </p:val>
                                        </p:tav>
                                        <p:tav tm="23290">
                                          <p:val>
                                            <p:fltVal val="19.9936"/>
                                          </p:val>
                                        </p:tav>
                                        <p:tav tm="26620">
                                          <p:val>
                                            <p:fltVal val="19.9945"/>
                                          </p:val>
                                        </p:tav>
                                        <p:tav tm="29950">
                                          <p:val>
                                            <p:fltVal val="19.8447"/>
                                          </p:val>
                                        </p:tav>
                                        <p:tav tm="33280">
                                          <p:val>
                                            <p:fltVal val="19.2733"/>
                                          </p:val>
                                        </p:tav>
                                        <p:tav tm="36610">
                                          <p:val>
                                            <p:fltVal val="17.9968"/>
                                          </p:val>
                                        </p:tav>
                                        <p:tav tm="39940">
                                          <p:val>
                                            <p:fltVal val="15.7316"/>
                                          </p:val>
                                        </p:tav>
                                        <p:tav tm="43270">
                                          <p:val>
                                            <p:fltVal val="12.194"/>
                                          </p:val>
                                        </p:tav>
                                        <p:tav tm="46600">
                                          <p:val>
                                            <p:fltVal val="7.1005"/>
                                          </p:val>
                                        </p:tav>
                                        <p:tav tm="49930">
                                          <p:val>
                                            <p:fltVal val="0.1675"/>
                                          </p:val>
                                        </p:tav>
                                        <p:tav tm="53250">
                                          <p:val>
                                            <p:fltVal val="-6.8299"/>
                                          </p:val>
                                        </p:tav>
                                        <p:tav tm="56580">
                                          <p:val>
                                            <p:fltVal val="-12.0002"/>
                                          </p:val>
                                        </p:tav>
                                        <p:tav tm="59900">
                                          <p:val>
                                            <p:fltVal val="-15.593"/>
                                          </p:val>
                                        </p:tav>
                                        <p:tav tm="63220">
                                          <p:val>
                                            <p:fltVal val="-17.9075"/>
                                          </p:val>
                                        </p:tav>
                                        <p:tav tm="66540">
                                          <p:val>
                                            <p:fltVal val="-19.2249"/>
                                          </p:val>
                                        </p:tav>
                                        <p:tav tm="69870">
                                          <p:val>
                                            <p:fltVal val="-19.8271"/>
                                          </p:val>
                                        </p:tav>
                                        <p:tav tm="73190">
                                          <p:val>
                                            <p:fltVal val="-19.9924"/>
                                          </p:val>
                                        </p:tav>
                                        <p:tav tm="76510">
                                          <p:val>
                                            <p:fltVal val="-19.9955"/>
                                          </p:val>
                                        </p:tav>
                                        <p:tav tm="79830">
                                          <p:val>
                                            <p:fltVal val="-19.8557"/>
                                          </p:val>
                                        </p:tav>
                                        <p:tav tm="83160">
                                          <p:val>
                                            <p:fltVal val="-19.3045"/>
                                          </p:val>
                                        </p:tav>
                                        <p:tav tm="86480">
                                          <p:val>
                                            <p:fltVal val="-18.0634"/>
                                          </p:val>
                                        </p:tav>
                                        <p:tav tm="89800">
                                          <p:val>
                                            <p:fltVal val="-15.8505"/>
                                          </p:val>
                                        </p:tav>
                                        <p:tav tm="93120">
                                          <p:val>
                                            <p:fltVal val="-12.3847"/>
                                          </p:val>
                                        </p:tav>
                                        <p:tav tm="96450">
                                          <p:val>
                                            <p:fltVal val="-7.3674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D0626A6-6C21-4269-85D1-759EC3066A97}"/>
              </a:ext>
            </a:extLst>
          </p:cNvPr>
          <p:cNvSpPr/>
          <p:nvPr/>
        </p:nvSpPr>
        <p:spPr bwMode="auto">
          <a:xfrm>
            <a:off x="1216152" y="2652137"/>
            <a:ext cx="2615184" cy="905256"/>
          </a:xfrm>
          <a:prstGeom prst="roundRect">
            <a:avLst/>
          </a:prstGeom>
          <a:solidFill>
            <a:srgbClr val="00A832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MX" sz="3200" dirty="0" err="1">
                <a:solidFill>
                  <a:schemeClr val="tx1"/>
                </a:solidFill>
                <a:latin typeface="Cascadia Code" panose="00000509000000000000" pitchFamily="49" charset="0"/>
                <a:ea typeface="Roboto" panose="02000000000000000000" pitchFamily="2" charset="0"/>
              </a:rPr>
              <a:t>Person</a:t>
            </a:r>
            <a:endParaRPr kumimoji="0" lang="es-MX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scadia Code" panose="00000509000000000000" pitchFamily="49" charset="0"/>
              <a:ea typeface="Roboto" panose="02000000000000000000" pitchFamily="2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3B49FBD-027B-421D-80FA-0C503F55EB2D}"/>
              </a:ext>
            </a:extLst>
          </p:cNvPr>
          <p:cNvSpPr/>
          <p:nvPr/>
        </p:nvSpPr>
        <p:spPr bwMode="auto">
          <a:xfrm>
            <a:off x="1443804" y="3875908"/>
            <a:ext cx="2615184" cy="905256"/>
          </a:xfrm>
          <a:prstGeom prst="roundRect">
            <a:avLst/>
          </a:prstGeom>
          <a:solidFill>
            <a:srgbClr val="E64C3C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MX" sz="3000" dirty="0" err="1">
                <a:solidFill>
                  <a:schemeClr val="tx1"/>
                </a:solidFill>
                <a:latin typeface="Cascadia Code" panose="00000509000000000000" pitchFamily="49" charset="0"/>
                <a:ea typeface="Roboto" panose="02000000000000000000" pitchFamily="2" charset="0"/>
              </a:rPr>
              <a:t>Employee</a:t>
            </a:r>
            <a:endParaRPr kumimoji="0" lang="es-MX" sz="3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scadia Code" panose="00000509000000000000" pitchFamily="49" charset="0"/>
              <a:ea typeface="Roboto" panose="02000000000000000000" pitchFamily="2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5608440-3DED-4ECE-9D73-A8260488AC2D}"/>
              </a:ext>
            </a:extLst>
          </p:cNvPr>
          <p:cNvSpPr/>
          <p:nvPr/>
        </p:nvSpPr>
        <p:spPr bwMode="auto">
          <a:xfrm>
            <a:off x="5578801" y="2571750"/>
            <a:ext cx="2615184" cy="905256"/>
          </a:xfrm>
          <a:prstGeom prst="roundRect">
            <a:avLst/>
          </a:prstGeom>
          <a:solidFill>
            <a:srgbClr val="747487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MX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scadia Code" panose="00000509000000000000" pitchFamily="49" charset="0"/>
                <a:ea typeface="Roboto" panose="02000000000000000000" pitchFamily="2" charset="0"/>
              </a:rPr>
              <a:t>Administrative</a:t>
            </a:r>
            <a:r>
              <a:rPr kumimoji="0" lang="es-MX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scadia Code" panose="00000509000000000000" pitchFamily="49" charset="0"/>
                <a:ea typeface="Roboto" panose="02000000000000000000" pitchFamily="2" charset="0"/>
              </a:rPr>
              <a:t> 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MX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scadia Code" panose="00000509000000000000" pitchFamily="49" charset="0"/>
                <a:ea typeface="Roboto" panose="02000000000000000000" pitchFamily="2" charset="0"/>
              </a:rPr>
              <a:t>Staff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4EC4D74-5692-4594-B82E-1D626B1C3DDF}"/>
              </a:ext>
            </a:extLst>
          </p:cNvPr>
          <p:cNvSpPr/>
          <p:nvPr/>
        </p:nvSpPr>
        <p:spPr bwMode="auto">
          <a:xfrm>
            <a:off x="5624519" y="3875908"/>
            <a:ext cx="2615184" cy="905256"/>
          </a:xfrm>
          <a:prstGeom prst="roundRect">
            <a:avLst/>
          </a:prstGeom>
          <a:solidFill>
            <a:srgbClr val="2D8CFF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MX" sz="3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scadia Code" panose="00000509000000000000" pitchFamily="49" charset="0"/>
                <a:ea typeface="Roboto" panose="02000000000000000000" pitchFamily="2" charset="0"/>
              </a:rPr>
              <a:t>Teacher</a:t>
            </a:r>
            <a:endParaRPr kumimoji="0" lang="es-MX" sz="3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scadia Code" panose="00000509000000000000" pitchFamily="49" charset="0"/>
              <a:ea typeface="Roboto" panose="02000000000000000000" pitchFamily="2" charset="0"/>
            </a:endParaRPr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6" name="3D Model 5" descr="Thinking Face Emoji">
                <a:extLst>
                  <a:ext uri="{FF2B5EF4-FFF2-40B4-BE49-F238E27FC236}">
                    <a16:creationId xmlns:a16="http://schemas.microsoft.com/office/drawing/2014/main" id="{0033C2B7-F695-4E4D-AA67-AEE1E11E1641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424845" y="210494"/>
              <a:ext cx="1458510" cy="1518041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458510" cy="1518041"/>
                    </a:xfrm>
                    <a:prstGeom prst="rect">
                      <a:avLst/>
                    </a:prstGeom>
                  </am3d:spPr>
                  <am3d:camera>
                    <am3d:pos x="0" y="0" z="7833596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9687" d="1000000"/>
                    <am3d:preTrans dx="3" dy="-16951004" dz="-1048983"/>
                    <am3d:scale>
                      <am3d:sx n="1000000" d="1000000"/>
                      <am3d:sy n="1000000" d="1000000"/>
                      <am3d:sz n="1000000" d="1000000"/>
                    </am3d:scale>
                    <am3d:rot ax="442366" ay="-514195" az="-66276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54197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6" name="3D Model 5" descr="Thinking Face Emoji">
                <a:extLst>
                  <a:ext uri="{FF2B5EF4-FFF2-40B4-BE49-F238E27FC236}">
                    <a16:creationId xmlns:a16="http://schemas.microsoft.com/office/drawing/2014/main" id="{0033C2B7-F695-4E4D-AA67-AEE1E11E164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424845" y="210494"/>
                <a:ext cx="1458510" cy="1518041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2EAC0DD4-3947-449F-A47B-D9900776CCE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957" t="2556" r="1212" b="1462"/>
          <a:stretch/>
        </p:blipFill>
        <p:spPr>
          <a:xfrm>
            <a:off x="313944" y="2571750"/>
            <a:ext cx="1005839" cy="1050028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9F99ECA-F290-4FCD-BE77-2035E17176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74840" y="2607090"/>
            <a:ext cx="1106139" cy="846534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CE3581A-7BAB-48E2-973A-ECA4ECB583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94359" y="3882197"/>
            <a:ext cx="1106139" cy="902970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89F0BCE-2C3D-42A3-A333-6B0080235D7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8336" t="18934" r="-18146" b="5766"/>
          <a:stretch/>
        </p:blipFill>
        <p:spPr>
          <a:xfrm>
            <a:off x="313944" y="3940293"/>
            <a:ext cx="1005839" cy="840871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E302467-2835-4281-B9D1-E7B933CA4475}"/>
              </a:ext>
            </a:extLst>
          </p:cNvPr>
          <p:cNvSpPr/>
          <p:nvPr/>
        </p:nvSpPr>
        <p:spPr>
          <a:xfrm>
            <a:off x="0" y="0"/>
            <a:ext cx="3499676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scadia Code" panose="00000509000000000000" pitchFamily="49" charset="0"/>
              </a:rPr>
              <a:t>gradeExam</a:t>
            </a:r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scadia Code" panose="00000509000000000000" pitchFamily="49" charset="0"/>
              </a:rPr>
              <a:t>()</a:t>
            </a:r>
            <a:endParaRPr lang="en-US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scadia Code" panose="00000509000000000000" pitchFamily="49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2069302-AB00-430C-9527-ECC5C02D1BA1}"/>
              </a:ext>
            </a:extLst>
          </p:cNvPr>
          <p:cNvSpPr/>
          <p:nvPr/>
        </p:nvSpPr>
        <p:spPr bwMode="auto">
          <a:xfrm>
            <a:off x="4176584" y="3621778"/>
            <a:ext cx="4349578" cy="1438314"/>
          </a:xfrm>
          <a:prstGeom prst="ellipse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MX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6474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mph" presetSubtype="128" repeatCount="indefinite" accel="20000" decel="8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3330">
                                          <p:val>
                                            <p:fltVal val="6.9747"/>
                                          </p:val>
                                        </p:tav>
                                        <p:tav tm="6660">
                                          <p:val>
                                            <p:fltVal val="12.1039"/>
                                          </p:val>
                                        </p:tav>
                                        <p:tav tm="9990">
                                          <p:val>
                                            <p:fltVal val="15.6713"/>
                                          </p:val>
                                        </p:tav>
                                        <p:tav tm="13320">
                                          <p:val>
                                            <p:fltVal val="17.9604"/>
                                          </p:val>
                                        </p:tav>
                                        <p:tav tm="16650">
                                          <p:val>
                                            <p:fltVal val="19.2548"/>
                                          </p:val>
                                        </p:tav>
                                        <p:tav tm="19970">
                                          <p:val>
                                            <p:fltVal val="19.8371"/>
                                          </p:val>
                                        </p:tav>
                                        <p:tav tm="23290">
                                          <p:val>
                                            <p:fltVal val="19.9936"/>
                                          </p:val>
                                        </p:tav>
                                        <p:tav tm="26620">
                                          <p:val>
                                            <p:fltVal val="19.9945"/>
                                          </p:val>
                                        </p:tav>
                                        <p:tav tm="29950">
                                          <p:val>
                                            <p:fltVal val="19.8447"/>
                                          </p:val>
                                        </p:tav>
                                        <p:tav tm="33280">
                                          <p:val>
                                            <p:fltVal val="19.2733"/>
                                          </p:val>
                                        </p:tav>
                                        <p:tav tm="36610">
                                          <p:val>
                                            <p:fltVal val="17.9968"/>
                                          </p:val>
                                        </p:tav>
                                        <p:tav tm="39940">
                                          <p:val>
                                            <p:fltVal val="15.7316"/>
                                          </p:val>
                                        </p:tav>
                                        <p:tav tm="43270">
                                          <p:val>
                                            <p:fltVal val="12.194"/>
                                          </p:val>
                                        </p:tav>
                                        <p:tav tm="46600">
                                          <p:val>
                                            <p:fltVal val="7.1005"/>
                                          </p:val>
                                        </p:tav>
                                        <p:tav tm="49930">
                                          <p:val>
                                            <p:fltVal val="0.1675"/>
                                          </p:val>
                                        </p:tav>
                                        <p:tav tm="53250">
                                          <p:val>
                                            <p:fltVal val="-6.8299"/>
                                          </p:val>
                                        </p:tav>
                                        <p:tav tm="56580">
                                          <p:val>
                                            <p:fltVal val="-12.0002"/>
                                          </p:val>
                                        </p:tav>
                                        <p:tav tm="59900">
                                          <p:val>
                                            <p:fltVal val="-15.593"/>
                                          </p:val>
                                        </p:tav>
                                        <p:tav tm="63220">
                                          <p:val>
                                            <p:fltVal val="-17.9075"/>
                                          </p:val>
                                        </p:tav>
                                        <p:tav tm="66540">
                                          <p:val>
                                            <p:fltVal val="-19.2249"/>
                                          </p:val>
                                        </p:tav>
                                        <p:tav tm="69870">
                                          <p:val>
                                            <p:fltVal val="-19.8271"/>
                                          </p:val>
                                        </p:tav>
                                        <p:tav tm="73190">
                                          <p:val>
                                            <p:fltVal val="-19.9924"/>
                                          </p:val>
                                        </p:tav>
                                        <p:tav tm="76510">
                                          <p:val>
                                            <p:fltVal val="-19.9955"/>
                                          </p:val>
                                        </p:tav>
                                        <p:tav tm="79830">
                                          <p:val>
                                            <p:fltVal val="-19.8557"/>
                                          </p:val>
                                        </p:tav>
                                        <p:tav tm="83160">
                                          <p:val>
                                            <p:fltVal val="-19.3045"/>
                                          </p:val>
                                        </p:tav>
                                        <p:tav tm="86480">
                                          <p:val>
                                            <p:fltVal val="-18.0634"/>
                                          </p:val>
                                        </p:tav>
                                        <p:tav tm="89800">
                                          <p:val>
                                            <p:fltVal val="-15.8505"/>
                                          </p:val>
                                        </p:tav>
                                        <p:tav tm="93120">
                                          <p:val>
                                            <p:fltVal val="-12.3847"/>
                                          </p:val>
                                        </p:tav>
                                        <p:tav tm="96450">
                                          <p:val>
                                            <p:fltVal val="-7.3674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D0626A6-6C21-4269-85D1-759EC3066A97}"/>
              </a:ext>
            </a:extLst>
          </p:cNvPr>
          <p:cNvSpPr/>
          <p:nvPr/>
        </p:nvSpPr>
        <p:spPr bwMode="auto">
          <a:xfrm>
            <a:off x="1216152" y="2652137"/>
            <a:ext cx="2615184" cy="905256"/>
          </a:xfrm>
          <a:prstGeom prst="roundRect">
            <a:avLst/>
          </a:prstGeom>
          <a:solidFill>
            <a:srgbClr val="00A832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MX" sz="3200" dirty="0" err="1">
                <a:solidFill>
                  <a:schemeClr val="tx1"/>
                </a:solidFill>
                <a:latin typeface="Cascadia Code" panose="00000509000000000000" pitchFamily="49" charset="0"/>
                <a:ea typeface="Roboto" panose="02000000000000000000" pitchFamily="2" charset="0"/>
              </a:rPr>
              <a:t>Person</a:t>
            </a:r>
            <a:endParaRPr kumimoji="0" lang="es-MX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scadia Code" panose="00000509000000000000" pitchFamily="49" charset="0"/>
              <a:ea typeface="Roboto" panose="02000000000000000000" pitchFamily="2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3B49FBD-027B-421D-80FA-0C503F55EB2D}"/>
              </a:ext>
            </a:extLst>
          </p:cNvPr>
          <p:cNvSpPr/>
          <p:nvPr/>
        </p:nvSpPr>
        <p:spPr bwMode="auto">
          <a:xfrm>
            <a:off x="1443804" y="3875908"/>
            <a:ext cx="2615184" cy="905256"/>
          </a:xfrm>
          <a:prstGeom prst="roundRect">
            <a:avLst/>
          </a:prstGeom>
          <a:solidFill>
            <a:srgbClr val="E64C3C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MX" sz="3000" dirty="0" err="1">
                <a:solidFill>
                  <a:schemeClr val="tx1"/>
                </a:solidFill>
                <a:latin typeface="Cascadia Code" panose="00000509000000000000" pitchFamily="49" charset="0"/>
                <a:ea typeface="Roboto" panose="02000000000000000000" pitchFamily="2" charset="0"/>
              </a:rPr>
              <a:t>Employee</a:t>
            </a:r>
            <a:endParaRPr kumimoji="0" lang="es-MX" sz="3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scadia Code" panose="00000509000000000000" pitchFamily="49" charset="0"/>
              <a:ea typeface="Roboto" panose="02000000000000000000" pitchFamily="2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5608440-3DED-4ECE-9D73-A8260488AC2D}"/>
              </a:ext>
            </a:extLst>
          </p:cNvPr>
          <p:cNvSpPr/>
          <p:nvPr/>
        </p:nvSpPr>
        <p:spPr bwMode="auto">
          <a:xfrm>
            <a:off x="5578801" y="2571750"/>
            <a:ext cx="2615184" cy="905256"/>
          </a:xfrm>
          <a:prstGeom prst="roundRect">
            <a:avLst/>
          </a:prstGeom>
          <a:solidFill>
            <a:srgbClr val="747487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MX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scadia Code" panose="00000509000000000000" pitchFamily="49" charset="0"/>
                <a:ea typeface="Roboto" panose="02000000000000000000" pitchFamily="2" charset="0"/>
              </a:rPr>
              <a:t>Administrative</a:t>
            </a:r>
            <a:r>
              <a:rPr kumimoji="0" lang="es-MX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scadia Code" panose="00000509000000000000" pitchFamily="49" charset="0"/>
                <a:ea typeface="Roboto" panose="02000000000000000000" pitchFamily="2" charset="0"/>
              </a:rPr>
              <a:t> 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MX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scadia Code" panose="00000509000000000000" pitchFamily="49" charset="0"/>
                <a:ea typeface="Roboto" panose="02000000000000000000" pitchFamily="2" charset="0"/>
              </a:rPr>
              <a:t>Staff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4EC4D74-5692-4594-B82E-1D626B1C3DDF}"/>
              </a:ext>
            </a:extLst>
          </p:cNvPr>
          <p:cNvSpPr/>
          <p:nvPr/>
        </p:nvSpPr>
        <p:spPr bwMode="auto">
          <a:xfrm>
            <a:off x="5624519" y="3875908"/>
            <a:ext cx="2615184" cy="905256"/>
          </a:xfrm>
          <a:prstGeom prst="roundRect">
            <a:avLst/>
          </a:prstGeom>
          <a:solidFill>
            <a:srgbClr val="2D8CFF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MX" sz="3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scadia Code" panose="00000509000000000000" pitchFamily="49" charset="0"/>
                <a:ea typeface="Roboto" panose="02000000000000000000" pitchFamily="2" charset="0"/>
              </a:rPr>
              <a:t>Teacher</a:t>
            </a:r>
            <a:endParaRPr kumimoji="0" lang="es-MX" sz="3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scadia Code" panose="00000509000000000000" pitchFamily="49" charset="0"/>
              <a:ea typeface="Roboto" panose="02000000000000000000" pitchFamily="2" charset="0"/>
            </a:endParaRPr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6" name="3D Model 5" descr="Thinking Face Emoji">
                <a:extLst>
                  <a:ext uri="{FF2B5EF4-FFF2-40B4-BE49-F238E27FC236}">
                    <a16:creationId xmlns:a16="http://schemas.microsoft.com/office/drawing/2014/main" id="{0033C2B7-F695-4E4D-AA67-AEE1E11E1641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424845" y="210494"/>
              <a:ext cx="1458510" cy="1518041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458510" cy="1518041"/>
                    </a:xfrm>
                    <a:prstGeom prst="rect">
                      <a:avLst/>
                    </a:prstGeom>
                  </am3d:spPr>
                  <am3d:camera>
                    <am3d:pos x="0" y="0" z="7833596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9687" d="1000000"/>
                    <am3d:preTrans dx="3" dy="-16951004" dz="-1048983"/>
                    <am3d:scale>
                      <am3d:sx n="1000000" d="1000000"/>
                      <am3d:sy n="1000000" d="1000000"/>
                      <am3d:sz n="1000000" d="1000000"/>
                    </am3d:scale>
                    <am3d:rot ax="442366" ay="-514195" az="-66276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54197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6" name="3D Model 5" descr="Thinking Face Emoji">
                <a:extLst>
                  <a:ext uri="{FF2B5EF4-FFF2-40B4-BE49-F238E27FC236}">
                    <a16:creationId xmlns:a16="http://schemas.microsoft.com/office/drawing/2014/main" id="{0033C2B7-F695-4E4D-AA67-AEE1E11E164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424845" y="210494"/>
                <a:ext cx="1458510" cy="1518041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2EAC0DD4-3947-449F-A47B-D9900776CCE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957" t="2556" r="1212" b="1462"/>
          <a:stretch/>
        </p:blipFill>
        <p:spPr>
          <a:xfrm>
            <a:off x="313944" y="2571750"/>
            <a:ext cx="1005839" cy="1050028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9F99ECA-F290-4FCD-BE77-2035E17176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74840" y="2607090"/>
            <a:ext cx="1106139" cy="846534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CE3581A-7BAB-48E2-973A-ECA4ECB583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94359" y="3882197"/>
            <a:ext cx="1106139" cy="902970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89F0BCE-2C3D-42A3-A333-6B0080235D7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8336" t="18934" r="-18146" b="5766"/>
          <a:stretch/>
        </p:blipFill>
        <p:spPr>
          <a:xfrm>
            <a:off x="313944" y="3940293"/>
            <a:ext cx="1005839" cy="840871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E302467-2835-4281-B9D1-E7B933CA4475}"/>
              </a:ext>
            </a:extLst>
          </p:cNvPr>
          <p:cNvSpPr/>
          <p:nvPr/>
        </p:nvSpPr>
        <p:spPr>
          <a:xfrm>
            <a:off x="-1" y="0"/>
            <a:ext cx="7424845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scadia Code" panose="00000509000000000000" pitchFamily="49" charset="0"/>
              </a:rPr>
              <a:t>String </a:t>
            </a:r>
            <a:r>
              <a:rPr lang="en-US" sz="4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scadia Code" panose="00000509000000000000" pitchFamily="49" charset="0"/>
              </a:rPr>
              <a:t>cuentaCLABE</a:t>
            </a:r>
            <a:endParaRPr lang="en-US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scadia Code" panose="00000509000000000000" pitchFamily="49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48EEB3C-0746-42D2-A6C9-184CEEC8B9ED}"/>
              </a:ext>
            </a:extLst>
          </p:cNvPr>
          <p:cNvSpPr/>
          <p:nvPr/>
        </p:nvSpPr>
        <p:spPr bwMode="auto">
          <a:xfrm>
            <a:off x="154459" y="3621778"/>
            <a:ext cx="4349578" cy="1438314"/>
          </a:xfrm>
          <a:prstGeom prst="ellipse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MX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2169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mph" presetSubtype="128" repeatCount="indefinite" accel="20000" decel="8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3330">
                                          <p:val>
                                            <p:fltVal val="6.9747"/>
                                          </p:val>
                                        </p:tav>
                                        <p:tav tm="6660">
                                          <p:val>
                                            <p:fltVal val="12.1039"/>
                                          </p:val>
                                        </p:tav>
                                        <p:tav tm="9990">
                                          <p:val>
                                            <p:fltVal val="15.6713"/>
                                          </p:val>
                                        </p:tav>
                                        <p:tav tm="13320">
                                          <p:val>
                                            <p:fltVal val="17.9604"/>
                                          </p:val>
                                        </p:tav>
                                        <p:tav tm="16650">
                                          <p:val>
                                            <p:fltVal val="19.2548"/>
                                          </p:val>
                                        </p:tav>
                                        <p:tav tm="19970">
                                          <p:val>
                                            <p:fltVal val="19.8371"/>
                                          </p:val>
                                        </p:tav>
                                        <p:tav tm="23290">
                                          <p:val>
                                            <p:fltVal val="19.9936"/>
                                          </p:val>
                                        </p:tav>
                                        <p:tav tm="26620">
                                          <p:val>
                                            <p:fltVal val="19.9945"/>
                                          </p:val>
                                        </p:tav>
                                        <p:tav tm="29950">
                                          <p:val>
                                            <p:fltVal val="19.8447"/>
                                          </p:val>
                                        </p:tav>
                                        <p:tav tm="33280">
                                          <p:val>
                                            <p:fltVal val="19.2733"/>
                                          </p:val>
                                        </p:tav>
                                        <p:tav tm="36610">
                                          <p:val>
                                            <p:fltVal val="17.9968"/>
                                          </p:val>
                                        </p:tav>
                                        <p:tav tm="39940">
                                          <p:val>
                                            <p:fltVal val="15.7316"/>
                                          </p:val>
                                        </p:tav>
                                        <p:tav tm="43270">
                                          <p:val>
                                            <p:fltVal val="12.194"/>
                                          </p:val>
                                        </p:tav>
                                        <p:tav tm="46600">
                                          <p:val>
                                            <p:fltVal val="7.1005"/>
                                          </p:val>
                                        </p:tav>
                                        <p:tav tm="49930">
                                          <p:val>
                                            <p:fltVal val="0.1675"/>
                                          </p:val>
                                        </p:tav>
                                        <p:tav tm="53250">
                                          <p:val>
                                            <p:fltVal val="-6.8299"/>
                                          </p:val>
                                        </p:tav>
                                        <p:tav tm="56580">
                                          <p:val>
                                            <p:fltVal val="-12.0002"/>
                                          </p:val>
                                        </p:tav>
                                        <p:tav tm="59900">
                                          <p:val>
                                            <p:fltVal val="-15.593"/>
                                          </p:val>
                                        </p:tav>
                                        <p:tav tm="63220">
                                          <p:val>
                                            <p:fltVal val="-17.9075"/>
                                          </p:val>
                                        </p:tav>
                                        <p:tav tm="66540">
                                          <p:val>
                                            <p:fltVal val="-19.2249"/>
                                          </p:val>
                                        </p:tav>
                                        <p:tav tm="69870">
                                          <p:val>
                                            <p:fltVal val="-19.8271"/>
                                          </p:val>
                                        </p:tav>
                                        <p:tav tm="73190">
                                          <p:val>
                                            <p:fltVal val="-19.9924"/>
                                          </p:val>
                                        </p:tav>
                                        <p:tav tm="76510">
                                          <p:val>
                                            <p:fltVal val="-19.9955"/>
                                          </p:val>
                                        </p:tav>
                                        <p:tav tm="79830">
                                          <p:val>
                                            <p:fltVal val="-19.8557"/>
                                          </p:val>
                                        </p:tav>
                                        <p:tav tm="83160">
                                          <p:val>
                                            <p:fltVal val="-19.3045"/>
                                          </p:val>
                                        </p:tav>
                                        <p:tav tm="86480">
                                          <p:val>
                                            <p:fltVal val="-18.0634"/>
                                          </p:val>
                                        </p:tav>
                                        <p:tav tm="89800">
                                          <p:val>
                                            <p:fltVal val="-15.8505"/>
                                          </p:val>
                                        </p:tav>
                                        <p:tav tm="93120">
                                          <p:val>
                                            <p:fltVal val="-12.3847"/>
                                          </p:val>
                                        </p:tav>
                                        <p:tav tm="96450">
                                          <p:val>
                                            <p:fltVal val="-7.3674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D0626A6-6C21-4269-85D1-759EC3066A97}"/>
              </a:ext>
            </a:extLst>
          </p:cNvPr>
          <p:cNvSpPr/>
          <p:nvPr/>
        </p:nvSpPr>
        <p:spPr bwMode="auto">
          <a:xfrm>
            <a:off x="1216152" y="2652137"/>
            <a:ext cx="2615184" cy="905256"/>
          </a:xfrm>
          <a:prstGeom prst="roundRect">
            <a:avLst/>
          </a:prstGeom>
          <a:solidFill>
            <a:srgbClr val="00A832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MX" sz="3200" dirty="0" err="1">
                <a:solidFill>
                  <a:schemeClr val="tx1"/>
                </a:solidFill>
                <a:latin typeface="Cascadia Code" panose="00000509000000000000" pitchFamily="49" charset="0"/>
                <a:ea typeface="Roboto" panose="02000000000000000000" pitchFamily="2" charset="0"/>
              </a:rPr>
              <a:t>Person</a:t>
            </a:r>
            <a:endParaRPr kumimoji="0" lang="es-MX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scadia Code" panose="00000509000000000000" pitchFamily="49" charset="0"/>
              <a:ea typeface="Roboto" panose="02000000000000000000" pitchFamily="2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3B49FBD-027B-421D-80FA-0C503F55EB2D}"/>
              </a:ext>
            </a:extLst>
          </p:cNvPr>
          <p:cNvSpPr/>
          <p:nvPr/>
        </p:nvSpPr>
        <p:spPr bwMode="auto">
          <a:xfrm>
            <a:off x="1443804" y="3875908"/>
            <a:ext cx="2615184" cy="905256"/>
          </a:xfrm>
          <a:prstGeom prst="roundRect">
            <a:avLst/>
          </a:prstGeom>
          <a:solidFill>
            <a:srgbClr val="E64C3C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MX" sz="3000" dirty="0" err="1">
                <a:solidFill>
                  <a:schemeClr val="tx1"/>
                </a:solidFill>
                <a:latin typeface="Cascadia Code" panose="00000509000000000000" pitchFamily="49" charset="0"/>
                <a:ea typeface="Roboto" panose="02000000000000000000" pitchFamily="2" charset="0"/>
              </a:rPr>
              <a:t>Employee</a:t>
            </a:r>
            <a:endParaRPr kumimoji="0" lang="es-MX" sz="3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scadia Code" panose="00000509000000000000" pitchFamily="49" charset="0"/>
              <a:ea typeface="Roboto" panose="02000000000000000000" pitchFamily="2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5608440-3DED-4ECE-9D73-A8260488AC2D}"/>
              </a:ext>
            </a:extLst>
          </p:cNvPr>
          <p:cNvSpPr/>
          <p:nvPr/>
        </p:nvSpPr>
        <p:spPr bwMode="auto">
          <a:xfrm>
            <a:off x="5578801" y="2571750"/>
            <a:ext cx="2615184" cy="905256"/>
          </a:xfrm>
          <a:prstGeom prst="roundRect">
            <a:avLst/>
          </a:prstGeom>
          <a:solidFill>
            <a:srgbClr val="747487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MX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scadia Code" panose="00000509000000000000" pitchFamily="49" charset="0"/>
                <a:ea typeface="Roboto" panose="02000000000000000000" pitchFamily="2" charset="0"/>
              </a:rPr>
              <a:t>Administrative</a:t>
            </a:r>
            <a:r>
              <a:rPr kumimoji="0" lang="es-MX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scadia Code" panose="00000509000000000000" pitchFamily="49" charset="0"/>
                <a:ea typeface="Roboto" panose="02000000000000000000" pitchFamily="2" charset="0"/>
              </a:rPr>
              <a:t> 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MX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scadia Code" panose="00000509000000000000" pitchFamily="49" charset="0"/>
                <a:ea typeface="Roboto" panose="02000000000000000000" pitchFamily="2" charset="0"/>
              </a:rPr>
              <a:t>Staff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4EC4D74-5692-4594-B82E-1D626B1C3DDF}"/>
              </a:ext>
            </a:extLst>
          </p:cNvPr>
          <p:cNvSpPr/>
          <p:nvPr/>
        </p:nvSpPr>
        <p:spPr bwMode="auto">
          <a:xfrm>
            <a:off x="5624519" y="3875908"/>
            <a:ext cx="2615184" cy="905256"/>
          </a:xfrm>
          <a:prstGeom prst="roundRect">
            <a:avLst/>
          </a:prstGeom>
          <a:solidFill>
            <a:srgbClr val="2D8CFF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MX" sz="3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scadia Code" panose="00000509000000000000" pitchFamily="49" charset="0"/>
                <a:ea typeface="Roboto" panose="02000000000000000000" pitchFamily="2" charset="0"/>
              </a:rPr>
              <a:t>Teacher</a:t>
            </a:r>
            <a:endParaRPr kumimoji="0" lang="es-MX" sz="3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scadia Code" panose="00000509000000000000" pitchFamily="49" charset="0"/>
              <a:ea typeface="Roboto" panose="02000000000000000000" pitchFamily="2" charset="0"/>
            </a:endParaRPr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6" name="3D Model 5" descr="Thinking Face Emoji">
                <a:extLst>
                  <a:ext uri="{FF2B5EF4-FFF2-40B4-BE49-F238E27FC236}">
                    <a16:creationId xmlns:a16="http://schemas.microsoft.com/office/drawing/2014/main" id="{0033C2B7-F695-4E4D-AA67-AEE1E11E1641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424845" y="210494"/>
              <a:ext cx="1458510" cy="1518041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458510" cy="1518041"/>
                    </a:xfrm>
                    <a:prstGeom prst="rect">
                      <a:avLst/>
                    </a:prstGeom>
                  </am3d:spPr>
                  <am3d:camera>
                    <am3d:pos x="0" y="0" z="7833596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9687" d="1000000"/>
                    <am3d:preTrans dx="3" dy="-16951004" dz="-1048983"/>
                    <am3d:scale>
                      <am3d:sx n="1000000" d="1000000"/>
                      <am3d:sy n="1000000" d="1000000"/>
                      <am3d:sz n="1000000" d="1000000"/>
                    </am3d:scale>
                    <am3d:rot ax="442366" ay="-514195" az="-66276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54197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6" name="3D Model 5" descr="Thinking Face Emoji">
                <a:extLst>
                  <a:ext uri="{FF2B5EF4-FFF2-40B4-BE49-F238E27FC236}">
                    <a16:creationId xmlns:a16="http://schemas.microsoft.com/office/drawing/2014/main" id="{0033C2B7-F695-4E4D-AA67-AEE1E11E164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424845" y="210494"/>
                <a:ext cx="1458510" cy="1518041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2EAC0DD4-3947-449F-A47B-D9900776CCE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957" t="2556" r="1212" b="1462"/>
          <a:stretch/>
        </p:blipFill>
        <p:spPr>
          <a:xfrm>
            <a:off x="313944" y="2571750"/>
            <a:ext cx="1005839" cy="1050028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9F99ECA-F290-4FCD-BE77-2035E17176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74840" y="2607090"/>
            <a:ext cx="1106139" cy="846534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CE3581A-7BAB-48E2-973A-ECA4ECB583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94359" y="3882197"/>
            <a:ext cx="1106139" cy="902970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89F0BCE-2C3D-42A3-A333-6B0080235D7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8336" t="18934" r="-18146" b="5766"/>
          <a:stretch/>
        </p:blipFill>
        <p:spPr>
          <a:xfrm>
            <a:off x="313944" y="3940293"/>
            <a:ext cx="1005839" cy="840871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E302467-2835-4281-B9D1-E7B933CA4475}"/>
              </a:ext>
            </a:extLst>
          </p:cNvPr>
          <p:cNvSpPr/>
          <p:nvPr/>
        </p:nvSpPr>
        <p:spPr>
          <a:xfrm>
            <a:off x="0" y="0"/>
            <a:ext cx="3499676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scadia Code" panose="00000509000000000000" pitchFamily="49" charset="0"/>
              </a:rPr>
              <a:t>compareTo</a:t>
            </a:r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scadia Code" panose="00000509000000000000" pitchFamily="49" charset="0"/>
              </a:rPr>
              <a:t>()</a:t>
            </a:r>
            <a:endParaRPr lang="en-US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scadia Code" panose="00000509000000000000" pitchFamily="49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D592CB4-B4D3-4784-8D5F-00E3BC1CE62C}"/>
              </a:ext>
            </a:extLst>
          </p:cNvPr>
          <p:cNvSpPr/>
          <p:nvPr/>
        </p:nvSpPr>
        <p:spPr bwMode="auto">
          <a:xfrm>
            <a:off x="-31810" y="2342722"/>
            <a:ext cx="4349578" cy="1438314"/>
          </a:xfrm>
          <a:prstGeom prst="ellipse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MX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6498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mph" presetSubtype="128" repeatCount="indefinite" accel="20000" decel="8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3330">
                                          <p:val>
                                            <p:fltVal val="6.9747"/>
                                          </p:val>
                                        </p:tav>
                                        <p:tav tm="6660">
                                          <p:val>
                                            <p:fltVal val="12.1039"/>
                                          </p:val>
                                        </p:tav>
                                        <p:tav tm="9990">
                                          <p:val>
                                            <p:fltVal val="15.6713"/>
                                          </p:val>
                                        </p:tav>
                                        <p:tav tm="13320">
                                          <p:val>
                                            <p:fltVal val="17.9604"/>
                                          </p:val>
                                        </p:tav>
                                        <p:tav tm="16650">
                                          <p:val>
                                            <p:fltVal val="19.2548"/>
                                          </p:val>
                                        </p:tav>
                                        <p:tav tm="19970">
                                          <p:val>
                                            <p:fltVal val="19.8371"/>
                                          </p:val>
                                        </p:tav>
                                        <p:tav tm="23290">
                                          <p:val>
                                            <p:fltVal val="19.9936"/>
                                          </p:val>
                                        </p:tav>
                                        <p:tav tm="26620">
                                          <p:val>
                                            <p:fltVal val="19.9945"/>
                                          </p:val>
                                        </p:tav>
                                        <p:tav tm="29950">
                                          <p:val>
                                            <p:fltVal val="19.8447"/>
                                          </p:val>
                                        </p:tav>
                                        <p:tav tm="33280">
                                          <p:val>
                                            <p:fltVal val="19.2733"/>
                                          </p:val>
                                        </p:tav>
                                        <p:tav tm="36610">
                                          <p:val>
                                            <p:fltVal val="17.9968"/>
                                          </p:val>
                                        </p:tav>
                                        <p:tav tm="39940">
                                          <p:val>
                                            <p:fltVal val="15.7316"/>
                                          </p:val>
                                        </p:tav>
                                        <p:tav tm="43270">
                                          <p:val>
                                            <p:fltVal val="12.194"/>
                                          </p:val>
                                        </p:tav>
                                        <p:tav tm="46600">
                                          <p:val>
                                            <p:fltVal val="7.1005"/>
                                          </p:val>
                                        </p:tav>
                                        <p:tav tm="49930">
                                          <p:val>
                                            <p:fltVal val="0.1675"/>
                                          </p:val>
                                        </p:tav>
                                        <p:tav tm="53250">
                                          <p:val>
                                            <p:fltVal val="-6.8299"/>
                                          </p:val>
                                        </p:tav>
                                        <p:tav tm="56580">
                                          <p:val>
                                            <p:fltVal val="-12.0002"/>
                                          </p:val>
                                        </p:tav>
                                        <p:tav tm="59900">
                                          <p:val>
                                            <p:fltVal val="-15.593"/>
                                          </p:val>
                                        </p:tav>
                                        <p:tav tm="63220">
                                          <p:val>
                                            <p:fltVal val="-17.9075"/>
                                          </p:val>
                                        </p:tav>
                                        <p:tav tm="66540">
                                          <p:val>
                                            <p:fltVal val="-19.2249"/>
                                          </p:val>
                                        </p:tav>
                                        <p:tav tm="69870">
                                          <p:val>
                                            <p:fltVal val="-19.8271"/>
                                          </p:val>
                                        </p:tav>
                                        <p:tav tm="73190">
                                          <p:val>
                                            <p:fltVal val="-19.9924"/>
                                          </p:val>
                                        </p:tav>
                                        <p:tav tm="76510">
                                          <p:val>
                                            <p:fltVal val="-19.9955"/>
                                          </p:val>
                                        </p:tav>
                                        <p:tav tm="79830">
                                          <p:val>
                                            <p:fltVal val="-19.8557"/>
                                          </p:val>
                                        </p:tav>
                                        <p:tav tm="83160">
                                          <p:val>
                                            <p:fltVal val="-19.3045"/>
                                          </p:val>
                                        </p:tav>
                                        <p:tav tm="86480">
                                          <p:val>
                                            <p:fltVal val="-18.0634"/>
                                          </p:val>
                                        </p:tav>
                                        <p:tav tm="89800">
                                          <p:val>
                                            <p:fltVal val="-15.8505"/>
                                          </p:val>
                                        </p:tav>
                                        <p:tav tm="93120">
                                          <p:val>
                                            <p:fltVal val="-12.3847"/>
                                          </p:val>
                                        </p:tav>
                                        <p:tav tm="96450">
                                          <p:val>
                                            <p:fltVal val="-7.3674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D0626A6-6C21-4269-85D1-759EC3066A97}"/>
              </a:ext>
            </a:extLst>
          </p:cNvPr>
          <p:cNvSpPr/>
          <p:nvPr/>
        </p:nvSpPr>
        <p:spPr bwMode="auto">
          <a:xfrm>
            <a:off x="1216152" y="2652137"/>
            <a:ext cx="2615184" cy="905256"/>
          </a:xfrm>
          <a:prstGeom prst="roundRect">
            <a:avLst/>
          </a:prstGeom>
          <a:solidFill>
            <a:srgbClr val="00A832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MX" sz="3200" dirty="0" err="1">
                <a:solidFill>
                  <a:schemeClr val="tx1"/>
                </a:solidFill>
                <a:latin typeface="Cascadia Code" panose="00000509000000000000" pitchFamily="49" charset="0"/>
                <a:ea typeface="Roboto" panose="02000000000000000000" pitchFamily="2" charset="0"/>
              </a:rPr>
              <a:t>Person</a:t>
            </a:r>
            <a:endParaRPr kumimoji="0" lang="es-MX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scadia Code" panose="00000509000000000000" pitchFamily="49" charset="0"/>
              <a:ea typeface="Roboto" panose="02000000000000000000" pitchFamily="2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3B49FBD-027B-421D-80FA-0C503F55EB2D}"/>
              </a:ext>
            </a:extLst>
          </p:cNvPr>
          <p:cNvSpPr/>
          <p:nvPr/>
        </p:nvSpPr>
        <p:spPr bwMode="auto">
          <a:xfrm>
            <a:off x="1443804" y="3875908"/>
            <a:ext cx="2615184" cy="905256"/>
          </a:xfrm>
          <a:prstGeom prst="roundRect">
            <a:avLst/>
          </a:prstGeom>
          <a:solidFill>
            <a:srgbClr val="E64C3C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MX" sz="3000" dirty="0" err="1">
                <a:solidFill>
                  <a:schemeClr val="tx1"/>
                </a:solidFill>
                <a:latin typeface="Cascadia Code" panose="00000509000000000000" pitchFamily="49" charset="0"/>
                <a:ea typeface="Roboto" panose="02000000000000000000" pitchFamily="2" charset="0"/>
              </a:rPr>
              <a:t>Employee</a:t>
            </a:r>
            <a:endParaRPr kumimoji="0" lang="es-MX" sz="3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scadia Code" panose="00000509000000000000" pitchFamily="49" charset="0"/>
              <a:ea typeface="Roboto" panose="02000000000000000000" pitchFamily="2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5608440-3DED-4ECE-9D73-A8260488AC2D}"/>
              </a:ext>
            </a:extLst>
          </p:cNvPr>
          <p:cNvSpPr/>
          <p:nvPr/>
        </p:nvSpPr>
        <p:spPr bwMode="auto">
          <a:xfrm>
            <a:off x="5578801" y="2571750"/>
            <a:ext cx="2615184" cy="905256"/>
          </a:xfrm>
          <a:prstGeom prst="roundRect">
            <a:avLst/>
          </a:prstGeom>
          <a:solidFill>
            <a:srgbClr val="747487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MX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scadia Code" panose="00000509000000000000" pitchFamily="49" charset="0"/>
                <a:ea typeface="Roboto" panose="02000000000000000000" pitchFamily="2" charset="0"/>
              </a:rPr>
              <a:t>Administrative</a:t>
            </a:r>
            <a:r>
              <a:rPr kumimoji="0" lang="es-MX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scadia Code" panose="00000509000000000000" pitchFamily="49" charset="0"/>
                <a:ea typeface="Roboto" panose="02000000000000000000" pitchFamily="2" charset="0"/>
              </a:rPr>
              <a:t> 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MX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scadia Code" panose="00000509000000000000" pitchFamily="49" charset="0"/>
                <a:ea typeface="Roboto" panose="02000000000000000000" pitchFamily="2" charset="0"/>
              </a:rPr>
              <a:t>Staff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4EC4D74-5692-4594-B82E-1D626B1C3DDF}"/>
              </a:ext>
            </a:extLst>
          </p:cNvPr>
          <p:cNvSpPr/>
          <p:nvPr/>
        </p:nvSpPr>
        <p:spPr bwMode="auto">
          <a:xfrm>
            <a:off x="5624519" y="3875908"/>
            <a:ext cx="2615184" cy="905256"/>
          </a:xfrm>
          <a:prstGeom prst="roundRect">
            <a:avLst/>
          </a:prstGeom>
          <a:solidFill>
            <a:srgbClr val="2D8CFF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MX" sz="3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scadia Code" panose="00000509000000000000" pitchFamily="49" charset="0"/>
                <a:ea typeface="Roboto" panose="02000000000000000000" pitchFamily="2" charset="0"/>
              </a:rPr>
              <a:t>Teacher</a:t>
            </a:r>
            <a:endParaRPr kumimoji="0" lang="es-MX" sz="3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scadia Code" panose="00000509000000000000" pitchFamily="49" charset="0"/>
              <a:ea typeface="Roboto" panose="02000000000000000000" pitchFamily="2" charset="0"/>
            </a:endParaRPr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6" name="3D Model 5" descr="Thinking Face Emoji">
                <a:extLst>
                  <a:ext uri="{FF2B5EF4-FFF2-40B4-BE49-F238E27FC236}">
                    <a16:creationId xmlns:a16="http://schemas.microsoft.com/office/drawing/2014/main" id="{0033C2B7-F695-4E4D-AA67-AEE1E11E1641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424845" y="210494"/>
              <a:ext cx="1458510" cy="1518041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458510" cy="1518041"/>
                    </a:xfrm>
                    <a:prstGeom prst="rect">
                      <a:avLst/>
                    </a:prstGeom>
                  </am3d:spPr>
                  <am3d:camera>
                    <am3d:pos x="0" y="0" z="7833596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9687" d="1000000"/>
                    <am3d:preTrans dx="3" dy="-16951004" dz="-1048983"/>
                    <am3d:scale>
                      <am3d:sx n="1000000" d="1000000"/>
                      <am3d:sy n="1000000" d="1000000"/>
                      <am3d:sz n="1000000" d="1000000"/>
                    </am3d:scale>
                    <am3d:rot ax="442366" ay="-514195" az="-66276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54197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6" name="3D Model 5" descr="Thinking Face Emoji">
                <a:extLst>
                  <a:ext uri="{FF2B5EF4-FFF2-40B4-BE49-F238E27FC236}">
                    <a16:creationId xmlns:a16="http://schemas.microsoft.com/office/drawing/2014/main" id="{0033C2B7-F695-4E4D-AA67-AEE1E11E164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424845" y="210494"/>
                <a:ext cx="1458510" cy="1518041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2EAC0DD4-3947-449F-A47B-D9900776CCE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957" t="2556" r="1212" b="1462"/>
          <a:stretch/>
        </p:blipFill>
        <p:spPr>
          <a:xfrm>
            <a:off x="313944" y="2571750"/>
            <a:ext cx="1005839" cy="1050028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9F99ECA-F290-4FCD-BE77-2035E17176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74840" y="2607090"/>
            <a:ext cx="1106139" cy="846534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CE3581A-7BAB-48E2-973A-ECA4ECB583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94359" y="3882197"/>
            <a:ext cx="1106139" cy="902970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89F0BCE-2C3D-42A3-A333-6B0080235D7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8336" t="18934" r="-18146" b="5766"/>
          <a:stretch/>
        </p:blipFill>
        <p:spPr>
          <a:xfrm>
            <a:off x="313944" y="3940293"/>
            <a:ext cx="1005839" cy="840871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E302467-2835-4281-B9D1-E7B933CA4475}"/>
              </a:ext>
            </a:extLst>
          </p:cNvPr>
          <p:cNvSpPr/>
          <p:nvPr/>
        </p:nvSpPr>
        <p:spPr>
          <a:xfrm>
            <a:off x="0" y="0"/>
            <a:ext cx="2896947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scadia Code" panose="00000509000000000000" pitchFamily="49" charset="0"/>
              </a:rPr>
              <a:t>println</a:t>
            </a:r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scadia Code" panose="00000509000000000000" pitchFamily="49" charset="0"/>
              </a:rPr>
              <a:t>()</a:t>
            </a:r>
            <a:endParaRPr lang="en-US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scadia Code" panose="00000509000000000000" pitchFamily="49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DE43664-69C1-4BBC-A9AC-16E52B7C9242}"/>
              </a:ext>
            </a:extLst>
          </p:cNvPr>
          <p:cNvSpPr/>
          <p:nvPr/>
        </p:nvSpPr>
        <p:spPr bwMode="auto">
          <a:xfrm>
            <a:off x="-23649" y="2305221"/>
            <a:ext cx="4349578" cy="1438314"/>
          </a:xfrm>
          <a:prstGeom prst="ellipse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MX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4850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mph" presetSubtype="128" repeatCount="indefinite" accel="20000" decel="8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3330">
                                          <p:val>
                                            <p:fltVal val="6.9747"/>
                                          </p:val>
                                        </p:tav>
                                        <p:tav tm="6660">
                                          <p:val>
                                            <p:fltVal val="12.1039"/>
                                          </p:val>
                                        </p:tav>
                                        <p:tav tm="9990">
                                          <p:val>
                                            <p:fltVal val="15.6713"/>
                                          </p:val>
                                        </p:tav>
                                        <p:tav tm="13320">
                                          <p:val>
                                            <p:fltVal val="17.9604"/>
                                          </p:val>
                                        </p:tav>
                                        <p:tav tm="16650">
                                          <p:val>
                                            <p:fltVal val="19.2548"/>
                                          </p:val>
                                        </p:tav>
                                        <p:tav tm="19970">
                                          <p:val>
                                            <p:fltVal val="19.8371"/>
                                          </p:val>
                                        </p:tav>
                                        <p:tav tm="23290">
                                          <p:val>
                                            <p:fltVal val="19.9936"/>
                                          </p:val>
                                        </p:tav>
                                        <p:tav tm="26620">
                                          <p:val>
                                            <p:fltVal val="19.9945"/>
                                          </p:val>
                                        </p:tav>
                                        <p:tav tm="29950">
                                          <p:val>
                                            <p:fltVal val="19.8447"/>
                                          </p:val>
                                        </p:tav>
                                        <p:tav tm="33280">
                                          <p:val>
                                            <p:fltVal val="19.2733"/>
                                          </p:val>
                                        </p:tav>
                                        <p:tav tm="36610">
                                          <p:val>
                                            <p:fltVal val="17.9968"/>
                                          </p:val>
                                        </p:tav>
                                        <p:tav tm="39940">
                                          <p:val>
                                            <p:fltVal val="15.7316"/>
                                          </p:val>
                                        </p:tav>
                                        <p:tav tm="43270">
                                          <p:val>
                                            <p:fltVal val="12.194"/>
                                          </p:val>
                                        </p:tav>
                                        <p:tav tm="46600">
                                          <p:val>
                                            <p:fltVal val="7.1005"/>
                                          </p:val>
                                        </p:tav>
                                        <p:tav tm="49930">
                                          <p:val>
                                            <p:fltVal val="0.1675"/>
                                          </p:val>
                                        </p:tav>
                                        <p:tav tm="53250">
                                          <p:val>
                                            <p:fltVal val="-6.8299"/>
                                          </p:val>
                                        </p:tav>
                                        <p:tav tm="56580">
                                          <p:val>
                                            <p:fltVal val="-12.0002"/>
                                          </p:val>
                                        </p:tav>
                                        <p:tav tm="59900">
                                          <p:val>
                                            <p:fltVal val="-15.593"/>
                                          </p:val>
                                        </p:tav>
                                        <p:tav tm="63220">
                                          <p:val>
                                            <p:fltVal val="-17.9075"/>
                                          </p:val>
                                        </p:tav>
                                        <p:tav tm="66540">
                                          <p:val>
                                            <p:fltVal val="-19.2249"/>
                                          </p:val>
                                        </p:tav>
                                        <p:tav tm="69870">
                                          <p:val>
                                            <p:fltVal val="-19.8271"/>
                                          </p:val>
                                        </p:tav>
                                        <p:tav tm="73190">
                                          <p:val>
                                            <p:fltVal val="-19.9924"/>
                                          </p:val>
                                        </p:tav>
                                        <p:tav tm="76510">
                                          <p:val>
                                            <p:fltVal val="-19.9955"/>
                                          </p:val>
                                        </p:tav>
                                        <p:tav tm="79830">
                                          <p:val>
                                            <p:fltVal val="-19.8557"/>
                                          </p:val>
                                        </p:tav>
                                        <p:tav tm="83160">
                                          <p:val>
                                            <p:fltVal val="-19.3045"/>
                                          </p:val>
                                        </p:tav>
                                        <p:tav tm="86480">
                                          <p:val>
                                            <p:fltVal val="-18.0634"/>
                                          </p:val>
                                        </p:tav>
                                        <p:tav tm="89800">
                                          <p:val>
                                            <p:fltVal val="-15.8505"/>
                                          </p:val>
                                        </p:tav>
                                        <p:tav tm="93120">
                                          <p:val>
                                            <p:fltVal val="-12.3847"/>
                                          </p:val>
                                        </p:tav>
                                        <p:tav tm="96450">
                                          <p:val>
                                            <p:fltVal val="-7.3674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02823F3-9DD9-49D1-B484-BE9AEAAE35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712381"/>
          </a:xfrm>
          <a:solidFill>
            <a:srgbClr val="FFFF00"/>
          </a:solidFill>
        </p:spPr>
        <p:txBody>
          <a:bodyPr/>
          <a:lstStyle/>
          <a:p>
            <a:r>
              <a:rPr lang="es-MX" dirty="0">
                <a:solidFill>
                  <a:schemeClr val="tx1"/>
                </a:solidFill>
              </a:rPr>
              <a:t>“Receta” para Herencia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E489E64-7427-4115-9A79-156AB93C6FAF}"/>
              </a:ext>
            </a:extLst>
          </p:cNvPr>
          <p:cNvSpPr/>
          <p:nvPr/>
        </p:nvSpPr>
        <p:spPr>
          <a:xfrm>
            <a:off x="652407" y="1304806"/>
            <a:ext cx="7988673" cy="258532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Especifica</a:t>
            </a:r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los </a:t>
            </a:r>
            <a:r>
              <a:rPr lang="en-US" sz="5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modificadores</a:t>
            </a:r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de </a:t>
            </a:r>
            <a:r>
              <a:rPr lang="en-US" sz="5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acceso</a:t>
            </a:r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5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en</a:t>
            </a:r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la </a:t>
            </a:r>
            <a:r>
              <a:rPr lang="en-US" sz="5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clase</a:t>
            </a:r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base</a:t>
            </a:r>
          </a:p>
        </p:txBody>
      </p:sp>
    </p:spTree>
    <p:extLst>
      <p:ext uri="{BB962C8B-B14F-4D97-AF65-F5344CB8AC3E}">
        <p14:creationId xmlns:p14="http://schemas.microsoft.com/office/powerpoint/2010/main" val="8985535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DBE69-2CE4-4D01-AE13-28DD17542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712381"/>
          </a:xfrm>
          <a:solidFill>
            <a:srgbClr val="FFFF00"/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#2 </a:t>
            </a:r>
            <a:r>
              <a:rPr lang="en-US" dirty="0" err="1">
                <a:solidFill>
                  <a:schemeClr val="tx1"/>
                </a:solidFill>
              </a:rPr>
              <a:t>Modificadores</a:t>
            </a:r>
            <a:r>
              <a:rPr lang="en-US" dirty="0">
                <a:solidFill>
                  <a:schemeClr val="tx1"/>
                </a:solidFill>
              </a:rPr>
              <a:t> de </a:t>
            </a:r>
            <a:r>
              <a:rPr lang="en-US" dirty="0" err="1">
                <a:solidFill>
                  <a:schemeClr val="tx1"/>
                </a:solidFill>
              </a:rPr>
              <a:t>Acceso</a:t>
            </a:r>
            <a:endParaRPr lang="es-MX" dirty="0">
              <a:solidFill>
                <a:schemeClr val="tx1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4901F5-AA30-4006-BB44-84D57955B2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9333" y="823100"/>
            <a:ext cx="8974667" cy="1307151"/>
          </a:xfrm>
        </p:spPr>
        <p:txBody>
          <a:bodyPr/>
          <a:lstStyle/>
          <a:p>
            <a:r>
              <a:rPr lang="en-US" dirty="0" err="1"/>
              <a:t>Especifica</a:t>
            </a:r>
            <a:r>
              <a:rPr lang="en-US" dirty="0"/>
              <a:t> los </a:t>
            </a:r>
            <a:r>
              <a:rPr lang="en-US" dirty="0" err="1"/>
              <a:t>modificadores</a:t>
            </a:r>
            <a:r>
              <a:rPr lang="en-US" dirty="0"/>
              <a:t> de </a:t>
            </a:r>
            <a:r>
              <a:rPr lang="en-US" dirty="0" err="1"/>
              <a:t>acceso</a:t>
            </a:r>
            <a:r>
              <a:rPr lang="en-US" dirty="0"/>
              <a:t> </a:t>
            </a:r>
            <a:r>
              <a:rPr lang="en-US" dirty="0" err="1"/>
              <a:t>necesarios</a:t>
            </a:r>
            <a:r>
              <a:rPr lang="en-US" dirty="0"/>
              <a:t> para </a:t>
            </a:r>
            <a:r>
              <a:rPr lang="en-US" dirty="0" err="1"/>
              <a:t>cada</a:t>
            </a:r>
            <a:r>
              <a:rPr lang="en-US" dirty="0"/>
              <a:t> variable y </a:t>
            </a:r>
            <a:r>
              <a:rPr lang="en-US" dirty="0" err="1"/>
              <a:t>método</a:t>
            </a:r>
            <a:r>
              <a:rPr lang="en-US" dirty="0"/>
              <a:t>. </a:t>
            </a:r>
            <a:r>
              <a:rPr lang="en-US" dirty="0" err="1"/>
              <a:t>Limita</a:t>
            </a:r>
            <a:r>
              <a:rPr lang="en-US" dirty="0"/>
              <a:t> las </a:t>
            </a:r>
            <a:r>
              <a:rPr lang="en-US" dirty="0" err="1"/>
              <a:t>visibilidades</a:t>
            </a:r>
            <a:r>
              <a:rPr lang="en-US" dirty="0"/>
              <a:t> a “lo </a:t>
            </a:r>
            <a:r>
              <a:rPr lang="en-US" dirty="0" err="1"/>
              <a:t>mínimo</a:t>
            </a:r>
            <a:r>
              <a:rPr lang="en-US" dirty="0"/>
              <a:t> </a:t>
            </a:r>
            <a:r>
              <a:rPr lang="en-US" dirty="0" err="1"/>
              <a:t>necesario</a:t>
            </a:r>
            <a:r>
              <a:rPr lang="en-US" dirty="0"/>
              <a:t>” para </a:t>
            </a:r>
            <a:r>
              <a:rPr lang="en-US" dirty="0" err="1"/>
              <a:t>utilizar</a:t>
            </a:r>
            <a:r>
              <a:rPr lang="en-US" dirty="0"/>
              <a:t> la </a:t>
            </a:r>
            <a:r>
              <a:rPr lang="en-US" dirty="0" err="1"/>
              <a:t>clase</a:t>
            </a:r>
            <a:r>
              <a:rPr lang="en-US" dirty="0"/>
              <a:t>.</a:t>
            </a:r>
            <a:endParaRPr lang="es-MX" dirty="0"/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DB68AE5B-50B6-4C0E-988D-068CED5AC4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733" y="2130251"/>
            <a:ext cx="8500534" cy="3013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2229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45FDE35-F8D2-4A98-9629-65EB5182A042}"/>
              </a:ext>
            </a:extLst>
          </p:cNvPr>
          <p:cNvSpPr/>
          <p:nvPr/>
        </p:nvSpPr>
        <p:spPr>
          <a:xfrm>
            <a:off x="0" y="0"/>
            <a:ext cx="9144000" cy="79406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MX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MX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Bicycle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 { </a:t>
            </a:r>
          </a:p>
          <a:p>
            <a:r>
              <a:rPr lang="es-MX" b="1" dirty="0">
                <a:solidFill>
                  <a:srgbClr val="7F0055"/>
                </a:solidFill>
                <a:latin typeface="Consolas" panose="020B0609020204030204" pitchFamily="49" charset="0"/>
              </a:rPr>
              <a:t>    </a:t>
            </a:r>
            <a:r>
              <a:rPr lang="es-MX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protected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MX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MX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cadence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s-MX" b="1" dirty="0">
                <a:solidFill>
                  <a:srgbClr val="7F0055"/>
                </a:solidFill>
                <a:latin typeface="Consolas" panose="020B0609020204030204" pitchFamily="49" charset="0"/>
              </a:rPr>
              <a:t>    </a:t>
            </a:r>
            <a:r>
              <a:rPr lang="es-MX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s-MX" b="1" dirty="0">
                <a:solidFill>
                  <a:srgbClr val="7F0055"/>
                </a:solidFill>
                <a:latin typeface="Consolas" panose="020B0609020204030204" pitchFamily="49" charset="0"/>
              </a:rPr>
              <a:t> </a:t>
            </a:r>
            <a:r>
              <a:rPr lang="es-MX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MX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gear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s-MX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s-MX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private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MX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MX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speed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;    </a:t>
            </a:r>
          </a:p>
          <a:p>
            <a:endParaRPr lang="en-US" b="1" dirty="0">
              <a:solidFill>
                <a:srgbClr val="7F0055"/>
              </a:solidFill>
              <a:latin typeface="Consolas" panose="020B0609020204030204" pitchFamily="49" charset="0"/>
            </a:endParaRPr>
          </a:p>
          <a:p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</a:rPr>
              <a:t>    public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Bicycle(</a:t>
            </a:r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startCadence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startSpeed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startGear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s-MX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s-MX" dirty="0" err="1">
                <a:solidFill>
                  <a:srgbClr val="0000C0"/>
                </a:solidFill>
                <a:latin typeface="Consolas" panose="020B0609020204030204" pitchFamily="49" charset="0"/>
              </a:rPr>
              <a:t>gear</a:t>
            </a:r>
            <a:r>
              <a:rPr lang="es-MX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s-MX" dirty="0" err="1">
                <a:solidFill>
                  <a:srgbClr val="6A3E3E"/>
                </a:solidFill>
                <a:latin typeface="Consolas" panose="020B0609020204030204" pitchFamily="49" charset="0"/>
              </a:rPr>
              <a:t>startGear</a:t>
            </a:r>
            <a:r>
              <a:rPr lang="es-MX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s-MX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s-MX" dirty="0" err="1">
                <a:solidFill>
                  <a:srgbClr val="0000C0"/>
                </a:solidFill>
                <a:latin typeface="Consolas" panose="020B0609020204030204" pitchFamily="49" charset="0"/>
              </a:rPr>
              <a:t>cadence</a:t>
            </a:r>
            <a:r>
              <a:rPr lang="es-MX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s-MX" dirty="0" err="1">
                <a:solidFill>
                  <a:srgbClr val="6A3E3E"/>
                </a:solidFill>
                <a:latin typeface="Consolas" panose="020B0609020204030204" pitchFamily="49" charset="0"/>
              </a:rPr>
              <a:t>startCadence</a:t>
            </a:r>
            <a:r>
              <a:rPr lang="es-MX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s-MX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s-MX" dirty="0" err="1">
                <a:solidFill>
                  <a:srgbClr val="0000C0"/>
                </a:solidFill>
                <a:latin typeface="Consolas" panose="020B0609020204030204" pitchFamily="49" charset="0"/>
              </a:rPr>
              <a:t>speed</a:t>
            </a:r>
            <a:r>
              <a:rPr lang="es-MX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s-MX" dirty="0" err="1">
                <a:solidFill>
                  <a:srgbClr val="6A3E3E"/>
                </a:solidFill>
                <a:latin typeface="Consolas" panose="020B0609020204030204" pitchFamily="49" charset="0"/>
              </a:rPr>
              <a:t>startSpeed</a:t>
            </a:r>
            <a:r>
              <a:rPr lang="es-MX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s-MX" dirty="0">
                <a:solidFill>
                  <a:srgbClr val="000000"/>
                </a:solidFill>
                <a:latin typeface="Consolas" panose="020B0609020204030204" pitchFamily="49" charset="0"/>
              </a:rPr>
              <a:t>    }      </a:t>
            </a:r>
          </a:p>
          <a:p>
            <a:r>
              <a:rPr lang="es-MX" b="1" dirty="0">
                <a:solidFill>
                  <a:srgbClr val="7F0055"/>
                </a:solidFill>
                <a:latin typeface="Consolas" panose="020B0609020204030204" pitchFamily="49" charset="0"/>
              </a:rPr>
              <a:t>    </a:t>
            </a:r>
          </a:p>
          <a:p>
            <a:r>
              <a:rPr lang="es-MX" b="1" dirty="0">
                <a:solidFill>
                  <a:srgbClr val="7F0055"/>
                </a:solidFill>
                <a:latin typeface="Consolas" panose="020B0609020204030204" pitchFamily="49" charset="0"/>
              </a:rPr>
              <a:t>    </a:t>
            </a:r>
            <a:r>
              <a:rPr lang="es-MX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protected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MX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MX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setCadence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s-MX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MX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newValue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s-MX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s-MX" dirty="0" err="1">
                <a:solidFill>
                  <a:srgbClr val="0000C0"/>
                </a:solidFill>
                <a:latin typeface="Consolas" panose="020B0609020204030204" pitchFamily="49" charset="0"/>
              </a:rPr>
              <a:t>cadence</a:t>
            </a:r>
            <a:r>
              <a:rPr lang="es-MX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s-MX" dirty="0" err="1">
                <a:solidFill>
                  <a:srgbClr val="6A3E3E"/>
                </a:solidFill>
                <a:latin typeface="Consolas" panose="020B0609020204030204" pitchFamily="49" charset="0"/>
              </a:rPr>
              <a:t>newValue</a:t>
            </a:r>
            <a:r>
              <a:rPr lang="es-MX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s-MX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s-MX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</a:rPr>
              <a:t>private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setGear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newValue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s-MX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s-MX" dirty="0" err="1">
                <a:solidFill>
                  <a:srgbClr val="0000C0"/>
                </a:solidFill>
                <a:latin typeface="Consolas" panose="020B0609020204030204" pitchFamily="49" charset="0"/>
              </a:rPr>
              <a:t>gear</a:t>
            </a:r>
            <a:r>
              <a:rPr lang="es-MX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s-MX" dirty="0" err="1">
                <a:solidFill>
                  <a:srgbClr val="6A3E3E"/>
                </a:solidFill>
                <a:latin typeface="Consolas" panose="020B0609020204030204" pitchFamily="49" charset="0"/>
              </a:rPr>
              <a:t>newValue</a:t>
            </a:r>
            <a:r>
              <a:rPr lang="es-MX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s-MX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s-MX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</a:p>
          <a:p>
            <a:r>
              <a:rPr lang="es-MX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s-MX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MX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MX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applyBrake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s-MX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MX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decrement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s-MX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s-MX" dirty="0" err="1">
                <a:solidFill>
                  <a:srgbClr val="0000C0"/>
                </a:solidFill>
                <a:latin typeface="Consolas" panose="020B0609020204030204" pitchFamily="49" charset="0"/>
              </a:rPr>
              <a:t>speed</a:t>
            </a:r>
            <a:r>
              <a:rPr lang="es-MX" dirty="0">
                <a:solidFill>
                  <a:srgbClr val="000000"/>
                </a:solidFill>
                <a:latin typeface="Consolas" panose="020B0609020204030204" pitchFamily="49" charset="0"/>
              </a:rPr>
              <a:t> -= </a:t>
            </a:r>
            <a:r>
              <a:rPr lang="es-MX" dirty="0" err="1">
                <a:solidFill>
                  <a:srgbClr val="6A3E3E"/>
                </a:solidFill>
                <a:latin typeface="Consolas" panose="020B0609020204030204" pitchFamily="49" charset="0"/>
              </a:rPr>
              <a:t>decrement</a:t>
            </a:r>
            <a:r>
              <a:rPr lang="es-MX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s-MX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s-MX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speedUp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6A3E3E"/>
                </a:solidFill>
                <a:latin typeface="Consolas" panose="020B0609020204030204" pitchFamily="49" charset="0"/>
              </a:rPr>
              <a:t>increment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s-MX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s-MX" dirty="0" err="1">
                <a:solidFill>
                  <a:srgbClr val="0000C0"/>
                </a:solidFill>
                <a:latin typeface="Consolas" panose="020B0609020204030204" pitchFamily="49" charset="0"/>
              </a:rPr>
              <a:t>speed</a:t>
            </a:r>
            <a:r>
              <a:rPr lang="es-MX" dirty="0">
                <a:solidFill>
                  <a:srgbClr val="000000"/>
                </a:solidFill>
                <a:latin typeface="Consolas" panose="020B0609020204030204" pitchFamily="49" charset="0"/>
              </a:rPr>
              <a:t> += </a:t>
            </a:r>
            <a:r>
              <a:rPr lang="es-MX" dirty="0" err="1">
                <a:solidFill>
                  <a:srgbClr val="6A3E3E"/>
                </a:solidFill>
                <a:latin typeface="Consolas" panose="020B0609020204030204" pitchFamily="49" charset="0"/>
              </a:rPr>
              <a:t>increment</a:t>
            </a:r>
            <a:r>
              <a:rPr lang="es-MX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s-MX" dirty="0">
                <a:solidFill>
                  <a:srgbClr val="000000"/>
                </a:solidFill>
                <a:latin typeface="Consolas" panose="020B0609020204030204" pitchFamily="49" charset="0"/>
              </a:rPr>
              <a:t>    }      </a:t>
            </a:r>
          </a:p>
          <a:p>
            <a:r>
              <a:rPr lang="es-MX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s-MX" sz="2800" dirty="0"/>
          </a:p>
        </p:txBody>
      </p:sp>
    </p:spTree>
    <p:extLst>
      <p:ext uri="{BB962C8B-B14F-4D97-AF65-F5344CB8AC3E}">
        <p14:creationId xmlns:p14="http://schemas.microsoft.com/office/powerpoint/2010/main" val="1168645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58025E-6 L 0 -0.5487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43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74;p14">
            <a:extLst>
              <a:ext uri="{FF2B5EF4-FFF2-40B4-BE49-F238E27FC236}">
                <a16:creationId xmlns:a16="http://schemas.microsoft.com/office/drawing/2014/main" id="{9AB22712-4A25-4998-819A-0972742579FA}"/>
              </a:ext>
            </a:extLst>
          </p:cNvPr>
          <p:cNvSpPr txBox="1"/>
          <p:nvPr/>
        </p:nvSpPr>
        <p:spPr>
          <a:xfrm>
            <a:off x="626850" y="1233377"/>
            <a:ext cx="7890300" cy="3099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 i="1" dirty="0">
                <a:latin typeface="Roboto"/>
                <a:ea typeface="Roboto"/>
                <a:cs typeface="Roboto"/>
                <a:sym typeface="Roboto"/>
              </a:rPr>
              <a:t>All Pikachu’s are electric Pokémon.</a:t>
            </a:r>
            <a:endParaRPr sz="3200" i="1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 i="1" dirty="0">
                <a:latin typeface="Roboto"/>
                <a:ea typeface="Roboto"/>
                <a:cs typeface="Roboto"/>
                <a:sym typeface="Roboto"/>
              </a:rPr>
              <a:t>All electric Pokémon are Pokémon.</a:t>
            </a:r>
            <a:endParaRPr sz="3200" i="1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 i="1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 i="1" dirty="0">
                <a:latin typeface="Roboto"/>
                <a:ea typeface="Roboto"/>
                <a:cs typeface="Roboto"/>
                <a:sym typeface="Roboto"/>
              </a:rPr>
              <a:t>Therefore,</a:t>
            </a:r>
            <a:endParaRPr sz="3200" i="1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 i="1" dirty="0">
                <a:latin typeface="Roboto"/>
                <a:ea typeface="Roboto"/>
                <a:cs typeface="Roboto"/>
                <a:sym typeface="Roboto"/>
              </a:rPr>
              <a:t>All Pikachu’s are Pokémon.</a:t>
            </a:r>
            <a:endParaRPr sz="3200" i="1" dirty="0"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142252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07B3AF8-398F-46C9-8ABE-40CDDE1BF44D}"/>
              </a:ext>
            </a:extLst>
          </p:cNvPr>
          <p:cNvSpPr/>
          <p:nvPr/>
        </p:nvSpPr>
        <p:spPr>
          <a:xfrm>
            <a:off x="0" y="0"/>
            <a:ext cx="9144000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MountainBicycle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</a:rPr>
              <a:t>extends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Bicycle {</a:t>
            </a:r>
          </a:p>
          <a:p>
            <a:r>
              <a:rPr lang="es-MX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3F7F5F"/>
                </a:solidFill>
                <a:latin typeface="Consolas" panose="020B0609020204030204" pitchFamily="49" charset="0"/>
              </a:rPr>
              <a:t>// the </a:t>
            </a:r>
            <a:r>
              <a:rPr lang="en-US" dirty="0" err="1">
                <a:solidFill>
                  <a:srgbClr val="3F7F5F"/>
                </a:solidFill>
                <a:latin typeface="Consolas" panose="020B0609020204030204" pitchFamily="49" charset="0"/>
              </a:rPr>
              <a:t>MountainBike</a:t>
            </a:r>
            <a:r>
              <a:rPr lang="en-US" dirty="0">
                <a:solidFill>
                  <a:srgbClr val="3F7F5F"/>
                </a:solidFill>
                <a:latin typeface="Consolas" panose="020B0609020204030204" pitchFamily="49" charset="0"/>
              </a:rPr>
              <a:t> subclass adds one field</a:t>
            </a:r>
          </a:p>
          <a:p>
            <a:r>
              <a:rPr lang="es-MX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s-MX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MX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MX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seatHeight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es-MX" dirty="0"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3F7F5F"/>
                </a:solidFill>
                <a:latin typeface="Consolas" panose="020B0609020204030204" pitchFamily="49" charset="0"/>
              </a:rPr>
              <a:t>// the </a:t>
            </a:r>
            <a:r>
              <a:rPr lang="en-US" dirty="0" err="1">
                <a:solidFill>
                  <a:srgbClr val="3F7F5F"/>
                </a:solidFill>
                <a:latin typeface="Consolas" panose="020B0609020204030204" pitchFamily="49" charset="0"/>
              </a:rPr>
              <a:t>MountainBike</a:t>
            </a:r>
            <a:r>
              <a:rPr lang="en-US" dirty="0">
                <a:solidFill>
                  <a:srgbClr val="3F7F5F"/>
                </a:solidFill>
                <a:latin typeface="Consolas" panose="020B0609020204030204" pitchFamily="49" charset="0"/>
              </a:rPr>
              <a:t> subclass has one constructor</a:t>
            </a:r>
          </a:p>
          <a:p>
            <a:r>
              <a:rPr lang="es-MX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s-MX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MX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MountainBicycle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s-MX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MX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startHeight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s-MX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MX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startCadence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s-MX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s-MX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MX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startSpeed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s-MX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s-MX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MX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startGear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s-MX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s-MX" b="1" dirty="0">
                <a:solidFill>
                  <a:srgbClr val="7F0055"/>
                </a:solidFill>
                <a:latin typeface="Consolas" panose="020B0609020204030204" pitchFamily="49" charset="0"/>
              </a:rPr>
              <a:t>super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s-MX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startCadence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s-MX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startSpeed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s-MX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startGear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s-MX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s-MX" dirty="0" err="1">
                <a:solidFill>
                  <a:srgbClr val="0000C0"/>
                </a:solidFill>
                <a:latin typeface="Consolas" panose="020B0609020204030204" pitchFamily="49" charset="0"/>
              </a:rPr>
              <a:t>seatHeight</a:t>
            </a:r>
            <a:r>
              <a:rPr lang="es-MX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s-MX" dirty="0" err="1">
                <a:solidFill>
                  <a:srgbClr val="6A3E3E"/>
                </a:solidFill>
                <a:latin typeface="Consolas" panose="020B0609020204030204" pitchFamily="49" charset="0"/>
              </a:rPr>
              <a:t>startHeight</a:t>
            </a:r>
            <a:r>
              <a:rPr lang="es-MX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s-MX" dirty="0">
                <a:solidFill>
                  <a:srgbClr val="000000"/>
                </a:solidFill>
                <a:latin typeface="Consolas" panose="020B0609020204030204" pitchFamily="49" charset="0"/>
              </a:rPr>
              <a:t>    }   </a:t>
            </a:r>
          </a:p>
          <a:p>
            <a:r>
              <a:rPr lang="es-MX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3F7F5F"/>
                </a:solidFill>
                <a:latin typeface="Consolas" panose="020B0609020204030204" pitchFamily="49" charset="0"/>
              </a:rPr>
              <a:t>// the </a:t>
            </a:r>
            <a:r>
              <a:rPr lang="en-US" dirty="0" err="1">
                <a:solidFill>
                  <a:srgbClr val="3F7F5F"/>
                </a:solidFill>
                <a:latin typeface="Consolas" panose="020B0609020204030204" pitchFamily="49" charset="0"/>
              </a:rPr>
              <a:t>MountainBike</a:t>
            </a:r>
            <a:r>
              <a:rPr lang="en-US" dirty="0">
                <a:solidFill>
                  <a:srgbClr val="3F7F5F"/>
                </a:solidFill>
                <a:latin typeface="Consolas" panose="020B0609020204030204" pitchFamily="49" charset="0"/>
              </a:rPr>
              <a:t> subclass adds one method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setHeight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newValue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s-MX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s-MX" dirty="0" err="1">
                <a:solidFill>
                  <a:srgbClr val="0000C0"/>
                </a:solidFill>
                <a:latin typeface="Consolas" panose="020B0609020204030204" pitchFamily="49" charset="0"/>
              </a:rPr>
              <a:t>seatHeight</a:t>
            </a:r>
            <a:r>
              <a:rPr lang="es-MX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s-MX" dirty="0" err="1">
                <a:solidFill>
                  <a:srgbClr val="6A3E3E"/>
                </a:solidFill>
                <a:latin typeface="Consolas" panose="020B0609020204030204" pitchFamily="49" charset="0"/>
              </a:rPr>
              <a:t>newValue</a:t>
            </a:r>
            <a:r>
              <a:rPr lang="es-MX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s-MX" dirty="0">
                <a:solidFill>
                  <a:srgbClr val="000000"/>
                </a:solidFill>
                <a:latin typeface="Consolas" panose="020B0609020204030204" pitchFamily="49" charset="0"/>
              </a:rPr>
              <a:t>    }   </a:t>
            </a:r>
          </a:p>
          <a:p>
            <a:r>
              <a:rPr lang="es-MX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5669797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46EC518-789D-46BD-8E97-223C882507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996" b="1"/>
          <a:stretch/>
        </p:blipFill>
        <p:spPr>
          <a:xfrm>
            <a:off x="90488" y="50800"/>
            <a:ext cx="8963025" cy="4699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9479624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EA3EE24-DB62-4187-A9BC-DBD10C3F41E0}"/>
              </a:ext>
            </a:extLst>
          </p:cNvPr>
          <p:cNvSpPr/>
          <p:nvPr/>
        </p:nvSpPr>
        <p:spPr>
          <a:xfrm>
            <a:off x="0" y="712380"/>
            <a:ext cx="9144001" cy="41857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1900" b="1" dirty="0">
                <a:solidFill>
                  <a:srgbClr val="7F0055"/>
                </a:solidFill>
                <a:latin typeface="Consolas" panose="020B0609020204030204" pitchFamily="49" charset="0"/>
              </a:rPr>
              <a:t>Clase</a:t>
            </a:r>
            <a:r>
              <a:rPr lang="es-MX" sz="19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MX" sz="19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Bicycle</a:t>
            </a:r>
            <a:endParaRPr lang="es-MX" sz="19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900" dirty="0">
                <a:latin typeface="Consolas" panose="020B0609020204030204" pitchFamily="49" charset="0"/>
              </a:rPr>
              <a:t>Todos los métodos definidos en la clase </a:t>
            </a:r>
            <a:r>
              <a:rPr lang="es-MX" sz="1900" dirty="0" err="1">
                <a:solidFill>
                  <a:srgbClr val="00A832"/>
                </a:solidFill>
                <a:latin typeface="Consolas" panose="020B0609020204030204" pitchFamily="49" charset="0"/>
              </a:rPr>
              <a:t>Bicycle</a:t>
            </a:r>
            <a:r>
              <a:rPr lang="es-MX" sz="1900" dirty="0">
                <a:latin typeface="Consolas" panose="020B0609020204030204" pitchFamily="49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900" dirty="0">
                <a:latin typeface="Consolas" panose="020B0609020204030204" pitchFamily="49" charset="0"/>
              </a:rPr>
              <a:t>Todos los atributos definidos en la clase </a:t>
            </a:r>
            <a:r>
              <a:rPr lang="es-MX" sz="1900" dirty="0" err="1">
                <a:solidFill>
                  <a:srgbClr val="00A832"/>
                </a:solidFill>
                <a:latin typeface="Consolas" panose="020B0609020204030204" pitchFamily="49" charset="0"/>
              </a:rPr>
              <a:t>Bicycle</a:t>
            </a:r>
            <a:r>
              <a:rPr lang="es-MX" sz="1900" dirty="0">
                <a:latin typeface="Consolas" panose="020B0609020204030204" pitchFamily="49" charset="0"/>
              </a:rPr>
              <a:t>.</a:t>
            </a:r>
          </a:p>
          <a:p>
            <a:endParaRPr lang="es-MX" sz="1900" b="1" dirty="0">
              <a:latin typeface="Consolas" panose="020B0609020204030204" pitchFamily="49" charset="0"/>
            </a:endParaRPr>
          </a:p>
          <a:p>
            <a:r>
              <a:rPr lang="es-MX" sz="1900" b="1" dirty="0">
                <a:solidFill>
                  <a:srgbClr val="7F0055"/>
                </a:solidFill>
                <a:latin typeface="Consolas" panose="020B0609020204030204" pitchFamily="49" charset="0"/>
              </a:rPr>
              <a:t>Clase</a:t>
            </a:r>
            <a:r>
              <a:rPr lang="es-MX" sz="19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MX" sz="19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MountainBicycle</a:t>
            </a:r>
            <a:r>
              <a:rPr lang="es-MX" sz="19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MX" sz="1900" b="1" dirty="0">
                <a:solidFill>
                  <a:srgbClr val="7F0055"/>
                </a:solidFill>
                <a:latin typeface="Consolas" panose="020B0609020204030204" pitchFamily="49" charset="0"/>
              </a:rPr>
              <a:t>heredando</a:t>
            </a:r>
            <a:r>
              <a:rPr lang="es-MX" sz="19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MX" sz="19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Bicycle</a:t>
            </a:r>
            <a:endParaRPr lang="es-MX" sz="19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900" dirty="0">
                <a:solidFill>
                  <a:srgbClr val="000000"/>
                </a:solidFill>
                <a:latin typeface="Consolas" panose="020B0609020204030204" pitchFamily="49" charset="0"/>
              </a:rPr>
              <a:t>Todos los métodos </a:t>
            </a:r>
            <a:r>
              <a:rPr lang="es-MX" sz="1900" dirty="0" err="1">
                <a:solidFill>
                  <a:srgbClr val="000000"/>
                </a:solidFill>
                <a:latin typeface="Consolas" panose="020B0609020204030204" pitchFamily="49" charset="0"/>
              </a:rPr>
              <a:t>public</a:t>
            </a:r>
            <a:r>
              <a:rPr lang="es-MX" sz="1900" dirty="0">
                <a:solidFill>
                  <a:srgbClr val="000000"/>
                </a:solidFill>
                <a:latin typeface="Consolas" panose="020B0609020204030204" pitchFamily="49" charset="0"/>
              </a:rPr>
              <a:t> y </a:t>
            </a:r>
            <a:r>
              <a:rPr lang="es-MX" sz="1900" dirty="0" err="1">
                <a:solidFill>
                  <a:srgbClr val="000000"/>
                </a:solidFill>
                <a:latin typeface="Consolas" panose="020B0609020204030204" pitchFamily="49" charset="0"/>
              </a:rPr>
              <a:t>protected</a:t>
            </a:r>
            <a:r>
              <a:rPr lang="es-MX" sz="1900" dirty="0">
                <a:solidFill>
                  <a:srgbClr val="000000"/>
                </a:solidFill>
                <a:latin typeface="Consolas" panose="020B0609020204030204" pitchFamily="49" charset="0"/>
              </a:rPr>
              <a:t> definidos en la clase </a:t>
            </a:r>
            <a:r>
              <a:rPr lang="es-MX" sz="1900" dirty="0" err="1">
                <a:solidFill>
                  <a:srgbClr val="00A832"/>
                </a:solidFill>
                <a:latin typeface="Consolas" panose="020B0609020204030204" pitchFamily="49" charset="0"/>
              </a:rPr>
              <a:t>Bicycle</a:t>
            </a:r>
            <a:r>
              <a:rPr lang="es-MX" sz="1900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900" dirty="0">
                <a:solidFill>
                  <a:srgbClr val="000000"/>
                </a:solidFill>
                <a:latin typeface="Consolas" panose="020B0609020204030204" pitchFamily="49" charset="0"/>
              </a:rPr>
              <a:t>Todos los atributos </a:t>
            </a:r>
            <a:r>
              <a:rPr lang="es-MX" sz="1900" dirty="0" err="1">
                <a:solidFill>
                  <a:srgbClr val="000000"/>
                </a:solidFill>
                <a:latin typeface="Consolas" panose="020B0609020204030204" pitchFamily="49" charset="0"/>
              </a:rPr>
              <a:t>public</a:t>
            </a:r>
            <a:r>
              <a:rPr lang="es-MX" sz="1900" dirty="0">
                <a:solidFill>
                  <a:srgbClr val="000000"/>
                </a:solidFill>
                <a:latin typeface="Consolas" panose="020B0609020204030204" pitchFamily="49" charset="0"/>
              </a:rPr>
              <a:t> y </a:t>
            </a:r>
            <a:r>
              <a:rPr lang="es-MX" sz="1900" dirty="0" err="1">
                <a:solidFill>
                  <a:srgbClr val="000000"/>
                </a:solidFill>
                <a:latin typeface="Consolas" panose="020B0609020204030204" pitchFamily="49" charset="0"/>
              </a:rPr>
              <a:t>protected</a:t>
            </a:r>
            <a:r>
              <a:rPr lang="es-MX" sz="1900" dirty="0">
                <a:solidFill>
                  <a:srgbClr val="000000"/>
                </a:solidFill>
                <a:latin typeface="Consolas" panose="020B0609020204030204" pitchFamily="49" charset="0"/>
              </a:rPr>
              <a:t> definidos en la clase </a:t>
            </a:r>
            <a:r>
              <a:rPr lang="es-MX" sz="1900" dirty="0" err="1">
                <a:solidFill>
                  <a:srgbClr val="00A832"/>
                </a:solidFill>
                <a:latin typeface="Consolas" panose="020B0609020204030204" pitchFamily="49" charset="0"/>
              </a:rPr>
              <a:t>Bicycle</a:t>
            </a:r>
            <a:r>
              <a:rPr lang="es-MX" sz="1900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900" dirty="0">
                <a:solidFill>
                  <a:srgbClr val="000000"/>
                </a:solidFill>
                <a:latin typeface="Consolas" panose="020B0609020204030204" pitchFamily="49" charset="0"/>
              </a:rPr>
              <a:t>El constructor de la clase </a:t>
            </a:r>
            <a:r>
              <a:rPr lang="es-MX" sz="1900" dirty="0" err="1">
                <a:solidFill>
                  <a:srgbClr val="00A832"/>
                </a:solidFill>
                <a:latin typeface="Consolas" panose="020B0609020204030204" pitchFamily="49" charset="0"/>
              </a:rPr>
              <a:t>Bicycle</a:t>
            </a:r>
            <a:r>
              <a:rPr lang="es-MX" sz="1900" dirty="0">
                <a:solidFill>
                  <a:srgbClr val="000000"/>
                </a:solidFill>
                <a:latin typeface="Consolas" panose="020B0609020204030204" pitchFamily="49" charset="0"/>
              </a:rPr>
              <a:t> utilizando la instrucción </a:t>
            </a:r>
            <a:r>
              <a:rPr lang="es-MX" sz="1900" dirty="0">
                <a:solidFill>
                  <a:srgbClr val="00A832"/>
                </a:solidFill>
                <a:latin typeface="Consolas" panose="020B0609020204030204" pitchFamily="49" charset="0"/>
              </a:rPr>
              <a:t>super( )</a:t>
            </a:r>
            <a:r>
              <a:rPr lang="es-MX" sz="19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900" dirty="0">
                <a:latin typeface="Consolas" panose="020B0609020204030204" pitchFamily="49" charset="0"/>
              </a:rPr>
              <a:t>Todos los métodos definidos en la clase </a:t>
            </a:r>
            <a:r>
              <a:rPr lang="es-MX" sz="1900" dirty="0" err="1">
                <a:solidFill>
                  <a:srgbClr val="00A832"/>
                </a:solidFill>
                <a:latin typeface="Consolas" panose="020B0609020204030204" pitchFamily="49" charset="0"/>
              </a:rPr>
              <a:t>MountainBicycle</a:t>
            </a:r>
            <a:r>
              <a:rPr lang="es-MX" sz="1900" dirty="0">
                <a:latin typeface="Consolas" panose="020B0609020204030204" pitchFamily="49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900" dirty="0">
                <a:latin typeface="Consolas" panose="020B0609020204030204" pitchFamily="49" charset="0"/>
              </a:rPr>
              <a:t>Todos los atributos definidos en la clase </a:t>
            </a:r>
            <a:r>
              <a:rPr lang="es-MX" sz="1900" dirty="0" err="1">
                <a:solidFill>
                  <a:srgbClr val="00A832"/>
                </a:solidFill>
                <a:latin typeface="Consolas" panose="020B0609020204030204" pitchFamily="49" charset="0"/>
              </a:rPr>
              <a:t>MountainBicycle</a:t>
            </a:r>
            <a:r>
              <a:rPr lang="es-MX" sz="1900" dirty="0">
                <a:latin typeface="Consolas" panose="020B0609020204030204" pitchFamily="49" charset="0"/>
              </a:rPr>
              <a:t>.</a:t>
            </a:r>
          </a:p>
          <a:p>
            <a:endParaRPr lang="es-MX" sz="1900" b="1" dirty="0">
              <a:latin typeface="Consolas" panose="020B0609020204030204" pitchFamily="49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D5FE566-435A-4854-9440-9C31BEE18284}"/>
              </a:ext>
            </a:extLst>
          </p:cNvPr>
          <p:cNvSpPr txBox="1">
            <a:spLocks/>
          </p:cNvSpPr>
          <p:nvPr/>
        </p:nvSpPr>
        <p:spPr>
          <a:xfrm>
            <a:off x="0" y="-1"/>
            <a:ext cx="9144000" cy="712381"/>
          </a:xfrm>
          <a:prstGeom prst="rect">
            <a:avLst/>
          </a:prstGeom>
          <a:solidFill>
            <a:srgbClr val="FFFF00"/>
          </a:solidFill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3300" b="1">
                <a:solidFill>
                  <a:srgbClr val="4C8BF5"/>
                </a:solidFill>
                <a:latin typeface="Roboto" panose="02000000000000000000" pitchFamily="2" charset="0"/>
                <a:ea typeface="Roboto" panose="02000000000000000000" pitchFamily="2" charset="0"/>
                <a:cs typeface="Raavi" panose="020B0502040204020203" pitchFamily="34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" charset="0"/>
              </a:defRPr>
            </a:lvl5pPr>
            <a:lvl6pPr marL="342900"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" charset="0"/>
              </a:defRPr>
            </a:lvl6pPr>
            <a:lvl7pPr marL="685800"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" charset="0"/>
              </a:defRPr>
            </a:lvl7pPr>
            <a:lvl8pPr marL="1028700"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" charset="0"/>
              </a:defRPr>
            </a:lvl8pPr>
            <a:lvl9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kern="0" dirty="0">
                <a:solidFill>
                  <a:schemeClr val="tx1"/>
                </a:solidFill>
              </a:rPr>
              <a:t>#2 </a:t>
            </a:r>
            <a:r>
              <a:rPr lang="en-US" kern="0" dirty="0" err="1">
                <a:solidFill>
                  <a:schemeClr val="tx1"/>
                </a:solidFill>
              </a:rPr>
              <a:t>Modificadores</a:t>
            </a:r>
            <a:r>
              <a:rPr lang="en-US" kern="0" dirty="0">
                <a:solidFill>
                  <a:schemeClr val="tx1"/>
                </a:solidFill>
              </a:rPr>
              <a:t> de </a:t>
            </a:r>
            <a:r>
              <a:rPr lang="en-US" kern="0" dirty="0" err="1">
                <a:solidFill>
                  <a:schemeClr val="tx1"/>
                </a:solidFill>
              </a:rPr>
              <a:t>Acceso</a:t>
            </a:r>
            <a:endParaRPr lang="es-MX" kern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1779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02823F3-9DD9-49D1-B484-BE9AEAAE35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712381"/>
          </a:xfrm>
          <a:solidFill>
            <a:srgbClr val="FFFF00"/>
          </a:solidFill>
        </p:spPr>
        <p:txBody>
          <a:bodyPr/>
          <a:lstStyle/>
          <a:p>
            <a:r>
              <a:rPr lang="es-MX" dirty="0">
                <a:solidFill>
                  <a:schemeClr val="tx1"/>
                </a:solidFill>
              </a:rPr>
              <a:t>“Receta” para Herencia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E489E64-7427-4115-9A79-156AB93C6FAF}"/>
              </a:ext>
            </a:extLst>
          </p:cNvPr>
          <p:cNvSpPr/>
          <p:nvPr/>
        </p:nvSpPr>
        <p:spPr>
          <a:xfrm>
            <a:off x="652407" y="1885087"/>
            <a:ext cx="798867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Define los </a:t>
            </a:r>
            <a:r>
              <a:rPr lang="en-US" sz="5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constructores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761307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DBE69-2CE4-4D01-AE13-28DD17542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712381"/>
          </a:xfrm>
          <a:solidFill>
            <a:srgbClr val="FFFF00"/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#3 Define los </a:t>
            </a:r>
            <a:r>
              <a:rPr lang="en-US" dirty="0" err="1">
                <a:solidFill>
                  <a:schemeClr val="tx1"/>
                </a:solidFill>
              </a:rPr>
              <a:t>constructores</a:t>
            </a:r>
            <a:endParaRPr lang="es-MX" dirty="0">
              <a:solidFill>
                <a:schemeClr val="tx1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4901F5-AA30-4006-BB44-84D57955B2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9333" y="823100"/>
            <a:ext cx="8974667" cy="1307151"/>
          </a:xfrm>
        </p:spPr>
        <p:txBody>
          <a:bodyPr/>
          <a:lstStyle/>
          <a:p>
            <a:r>
              <a:rPr lang="en-US" dirty="0"/>
              <a:t>Define los </a:t>
            </a:r>
            <a:r>
              <a:rPr lang="en-US" dirty="0" err="1"/>
              <a:t>constructores</a:t>
            </a:r>
            <a:r>
              <a:rPr lang="en-US" dirty="0"/>
              <a:t> de la </a:t>
            </a:r>
            <a:r>
              <a:rPr lang="en-US" dirty="0" err="1"/>
              <a:t>clase</a:t>
            </a:r>
            <a:r>
              <a:rPr lang="en-US" dirty="0"/>
              <a:t> base y la </a:t>
            </a:r>
            <a:r>
              <a:rPr lang="en-US" dirty="0" err="1"/>
              <a:t>clase</a:t>
            </a:r>
            <a:r>
              <a:rPr lang="en-US" dirty="0"/>
              <a:t> </a:t>
            </a:r>
            <a:r>
              <a:rPr lang="en-US" dirty="0" err="1"/>
              <a:t>heredada</a:t>
            </a:r>
            <a:r>
              <a:rPr lang="en-US" dirty="0"/>
              <a:t>. La </a:t>
            </a:r>
            <a:r>
              <a:rPr lang="en-US" dirty="0" err="1"/>
              <a:t>primera</a:t>
            </a:r>
            <a:r>
              <a:rPr lang="en-US" dirty="0"/>
              <a:t> </a:t>
            </a:r>
            <a:r>
              <a:rPr lang="en-US" dirty="0" err="1"/>
              <a:t>instrucción</a:t>
            </a:r>
            <a:r>
              <a:rPr lang="en-US" dirty="0"/>
              <a:t> del constructor de la </a:t>
            </a:r>
            <a:r>
              <a:rPr lang="en-US" dirty="0" err="1"/>
              <a:t>clase</a:t>
            </a:r>
            <a:r>
              <a:rPr lang="en-US" dirty="0"/>
              <a:t> </a:t>
            </a:r>
            <a:r>
              <a:rPr lang="en-US" dirty="0" err="1"/>
              <a:t>heredada</a:t>
            </a:r>
            <a:r>
              <a:rPr lang="en-US" dirty="0"/>
              <a:t> debe ser una llama al constructor de la </a:t>
            </a:r>
            <a:r>
              <a:rPr lang="en-US" dirty="0" err="1"/>
              <a:t>clase</a:t>
            </a:r>
            <a:r>
              <a:rPr lang="en-US" dirty="0"/>
              <a:t> base </a:t>
            </a:r>
            <a:r>
              <a:rPr lang="en-US" dirty="0" err="1"/>
              <a:t>utilizando</a:t>
            </a:r>
            <a:r>
              <a:rPr lang="en-US" dirty="0"/>
              <a:t> super( ).</a:t>
            </a:r>
            <a:endParaRPr lang="es-MX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30CF275-78B3-4AA4-9E1C-99038B084EBE}"/>
              </a:ext>
            </a:extLst>
          </p:cNvPr>
          <p:cNvSpPr txBox="1">
            <a:spLocks/>
          </p:cNvSpPr>
          <p:nvPr/>
        </p:nvSpPr>
        <p:spPr bwMode="auto">
          <a:xfrm>
            <a:off x="4851399" y="2571750"/>
            <a:ext cx="4292601" cy="2571750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4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557213" indent="-214313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Wingdings" panose="05000000000000000000" pitchFamily="2" charset="2"/>
              <a:buChar char="§"/>
              <a:defRPr sz="21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8572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2001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5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5430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5pPr>
            <a:lvl6pPr marL="18859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</a:defRPr>
            </a:lvl6pPr>
            <a:lvl7pPr marL="22288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</a:defRPr>
            </a:lvl7pPr>
            <a:lvl8pPr marL="25717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</a:defRPr>
            </a:lvl8pPr>
            <a:lvl9pPr marL="29146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s-MX" sz="1400" kern="0" dirty="0" err="1">
                <a:solidFill>
                  <a:srgbClr val="569CD6"/>
                </a:solidFill>
                <a:latin typeface="Cascadia Code,  Courier New"/>
              </a:rPr>
              <a:t>public</a:t>
            </a:r>
            <a:r>
              <a:rPr lang="es-MX" sz="1400" kern="0" dirty="0">
                <a:solidFill>
                  <a:srgbClr val="D4D4D4"/>
                </a:solidFill>
                <a:latin typeface="Cascadia Code,  Courier New"/>
              </a:rPr>
              <a:t> </a:t>
            </a:r>
            <a:r>
              <a:rPr lang="es-MX" sz="1400" kern="0" dirty="0" err="1">
                <a:solidFill>
                  <a:srgbClr val="569CD6"/>
                </a:solidFill>
                <a:latin typeface="Cascadia Code,  Courier New"/>
              </a:rPr>
              <a:t>class</a:t>
            </a:r>
            <a:r>
              <a:rPr lang="es-MX" sz="1400" kern="0" dirty="0">
                <a:solidFill>
                  <a:srgbClr val="D4D4D4"/>
                </a:solidFill>
                <a:latin typeface="Cascadia Code,  Courier New"/>
              </a:rPr>
              <a:t> </a:t>
            </a:r>
            <a:r>
              <a:rPr lang="es-MX" sz="1400" kern="0" dirty="0" err="1">
                <a:solidFill>
                  <a:srgbClr val="4EC9B0"/>
                </a:solidFill>
                <a:latin typeface="Cascadia Code,  Courier New"/>
              </a:rPr>
              <a:t>Student</a:t>
            </a:r>
            <a:r>
              <a:rPr lang="es-MX" sz="1400" kern="0" dirty="0">
                <a:solidFill>
                  <a:srgbClr val="D4D4D4"/>
                </a:solidFill>
                <a:latin typeface="Cascadia Code,  Courier New"/>
              </a:rPr>
              <a:t> </a:t>
            </a:r>
            <a:r>
              <a:rPr lang="es-MX" sz="1400" kern="0" dirty="0" err="1">
                <a:solidFill>
                  <a:srgbClr val="569CD6"/>
                </a:solidFill>
                <a:latin typeface="Cascadia Code,  Courier New"/>
              </a:rPr>
              <a:t>extends</a:t>
            </a:r>
            <a:r>
              <a:rPr lang="es-MX" sz="1400" kern="0" dirty="0">
                <a:solidFill>
                  <a:srgbClr val="D4D4D4"/>
                </a:solidFill>
                <a:latin typeface="Cascadia Code,  Courier New"/>
              </a:rPr>
              <a:t> </a:t>
            </a:r>
            <a:r>
              <a:rPr lang="es-MX" sz="1400" kern="0" dirty="0" err="1">
                <a:solidFill>
                  <a:srgbClr val="4EC9B0"/>
                </a:solidFill>
                <a:latin typeface="Cascadia Code,  Courier New"/>
              </a:rPr>
              <a:t>Person</a:t>
            </a:r>
            <a:r>
              <a:rPr lang="es-MX" sz="1400" kern="0" dirty="0">
                <a:solidFill>
                  <a:srgbClr val="D4D4D4"/>
                </a:solidFill>
                <a:latin typeface="Cascadia Code,  Courier New"/>
              </a:rPr>
              <a:t>{</a:t>
            </a:r>
          </a:p>
          <a:p>
            <a:r>
              <a:rPr lang="es-MX" sz="1400" kern="0" dirty="0">
                <a:solidFill>
                  <a:srgbClr val="D4D4D4"/>
                </a:solidFill>
                <a:latin typeface="Cascadia Code,  Courier New"/>
              </a:rPr>
              <a:t>  </a:t>
            </a:r>
            <a:r>
              <a:rPr lang="es-MX" sz="1400" kern="0" dirty="0" err="1">
                <a:solidFill>
                  <a:srgbClr val="569CD6"/>
                </a:solidFill>
                <a:latin typeface="Cascadia Code,  Courier New"/>
              </a:rPr>
              <a:t>private</a:t>
            </a:r>
            <a:r>
              <a:rPr lang="es-MX" sz="1400" kern="0" dirty="0">
                <a:solidFill>
                  <a:srgbClr val="D4D4D4"/>
                </a:solidFill>
                <a:latin typeface="Cascadia Code,  Courier New"/>
              </a:rPr>
              <a:t> </a:t>
            </a:r>
            <a:r>
              <a:rPr lang="es-MX" sz="1400" kern="0" dirty="0" err="1">
                <a:solidFill>
                  <a:srgbClr val="4EC9B0"/>
                </a:solidFill>
                <a:latin typeface="Cascadia Code,  Courier New"/>
              </a:rPr>
              <a:t>int</a:t>
            </a:r>
            <a:r>
              <a:rPr lang="es-MX" sz="1400" kern="0" dirty="0">
                <a:solidFill>
                  <a:srgbClr val="D4D4D4"/>
                </a:solidFill>
                <a:latin typeface="Cascadia Code,  Courier New"/>
              </a:rPr>
              <a:t> </a:t>
            </a:r>
            <a:r>
              <a:rPr lang="es-MX" sz="1400" kern="0" dirty="0" err="1">
                <a:solidFill>
                  <a:srgbClr val="9CDCFE"/>
                </a:solidFill>
                <a:latin typeface="Cascadia Code,  Courier New"/>
              </a:rPr>
              <a:t>studentNumber</a:t>
            </a:r>
            <a:r>
              <a:rPr lang="es-MX" sz="1400" kern="0" dirty="0">
                <a:solidFill>
                  <a:srgbClr val="D4D4D4"/>
                </a:solidFill>
                <a:latin typeface="Cascadia Code,  Courier New"/>
              </a:rPr>
              <a:t>;</a:t>
            </a:r>
          </a:p>
          <a:p>
            <a:endParaRPr lang="es-MX" sz="1400" kern="0" dirty="0">
              <a:solidFill>
                <a:srgbClr val="D4D4D4"/>
              </a:solidFill>
              <a:latin typeface="Cascadia Code,  Courier New"/>
            </a:endParaRPr>
          </a:p>
          <a:p>
            <a:r>
              <a:rPr lang="es-MX" sz="1400" kern="0" dirty="0">
                <a:solidFill>
                  <a:srgbClr val="D4D4D4"/>
                </a:solidFill>
                <a:latin typeface="Cascadia Code,  Courier New"/>
              </a:rPr>
              <a:t>  </a:t>
            </a:r>
            <a:r>
              <a:rPr lang="es-MX" sz="1400" kern="0" dirty="0" err="1">
                <a:solidFill>
                  <a:srgbClr val="569CD6"/>
                </a:solidFill>
                <a:latin typeface="Cascadia Code,  Courier New"/>
              </a:rPr>
              <a:t>public</a:t>
            </a:r>
            <a:r>
              <a:rPr lang="es-MX" sz="1400" kern="0" dirty="0">
                <a:solidFill>
                  <a:srgbClr val="D4D4D4"/>
                </a:solidFill>
                <a:latin typeface="Cascadia Code,  Courier New"/>
              </a:rPr>
              <a:t> </a:t>
            </a:r>
            <a:r>
              <a:rPr lang="es-MX" sz="1400" kern="0" dirty="0" err="1">
                <a:solidFill>
                  <a:srgbClr val="DCDCAA"/>
                </a:solidFill>
                <a:latin typeface="Cascadia Code,  Courier New"/>
              </a:rPr>
              <a:t>Student</a:t>
            </a:r>
            <a:r>
              <a:rPr lang="es-MX" sz="1400" kern="0" dirty="0">
                <a:solidFill>
                  <a:srgbClr val="D4D4D4"/>
                </a:solidFill>
                <a:latin typeface="Cascadia Code,  Courier New"/>
              </a:rPr>
              <a:t>(){</a:t>
            </a:r>
          </a:p>
          <a:p>
            <a:r>
              <a:rPr lang="es-MX" sz="1400" kern="0" dirty="0">
                <a:solidFill>
                  <a:srgbClr val="D4D4D4"/>
                </a:solidFill>
                <a:latin typeface="Cascadia Code,  Courier New"/>
              </a:rPr>
              <a:t>       </a:t>
            </a:r>
            <a:r>
              <a:rPr lang="es-MX" sz="1400" kern="0" dirty="0">
                <a:solidFill>
                  <a:srgbClr val="569CD6"/>
                </a:solidFill>
                <a:latin typeface="Cascadia Code,  Courier New"/>
              </a:rPr>
              <a:t>super</a:t>
            </a:r>
            <a:r>
              <a:rPr lang="es-MX" sz="1400" kern="0" dirty="0">
                <a:solidFill>
                  <a:srgbClr val="D4D4D4"/>
                </a:solidFill>
                <a:latin typeface="Cascadia Code,  Courier New"/>
              </a:rPr>
              <a:t>();</a:t>
            </a:r>
          </a:p>
          <a:p>
            <a:r>
              <a:rPr lang="es-MX" sz="1400" kern="0" dirty="0">
                <a:solidFill>
                  <a:srgbClr val="D4D4D4"/>
                </a:solidFill>
                <a:latin typeface="Cascadia Code,  Courier New"/>
              </a:rPr>
              <a:t>       </a:t>
            </a:r>
            <a:r>
              <a:rPr lang="es-MX" sz="1400" kern="0" dirty="0" err="1">
                <a:solidFill>
                  <a:srgbClr val="D4D4D4"/>
                </a:solidFill>
                <a:latin typeface="Cascadia Code,  Courier New"/>
              </a:rPr>
              <a:t>studentNumber</a:t>
            </a:r>
            <a:r>
              <a:rPr lang="es-MX" sz="1400" kern="0" dirty="0">
                <a:solidFill>
                  <a:srgbClr val="D4D4D4"/>
                </a:solidFill>
                <a:latin typeface="Cascadia Code,  Courier New"/>
              </a:rPr>
              <a:t> = </a:t>
            </a:r>
            <a:r>
              <a:rPr lang="es-MX" sz="1400" kern="0" dirty="0">
                <a:solidFill>
                  <a:srgbClr val="B5CEA8"/>
                </a:solidFill>
                <a:latin typeface="Cascadia Code,  Courier New"/>
              </a:rPr>
              <a:t>0</a:t>
            </a:r>
            <a:r>
              <a:rPr lang="es-MX" sz="1400" kern="0" dirty="0">
                <a:solidFill>
                  <a:srgbClr val="D4D4D4"/>
                </a:solidFill>
                <a:latin typeface="Cascadia Code,  Courier New"/>
              </a:rPr>
              <a:t>;</a:t>
            </a:r>
          </a:p>
          <a:p>
            <a:r>
              <a:rPr lang="es-MX" sz="1400" kern="0" dirty="0">
                <a:solidFill>
                  <a:srgbClr val="D4D4D4"/>
                </a:solidFill>
                <a:latin typeface="Cascadia Code,  Courier New"/>
              </a:rPr>
              <a:t>    }</a:t>
            </a:r>
          </a:p>
          <a:p>
            <a:r>
              <a:rPr lang="es-MX" sz="1400" kern="0" dirty="0">
                <a:solidFill>
                  <a:srgbClr val="92D050"/>
                </a:solidFill>
                <a:latin typeface="Cascadia Code,  Courier New"/>
              </a:rPr>
              <a:t>  //…</a:t>
            </a:r>
          </a:p>
          <a:p>
            <a:r>
              <a:rPr lang="es-MX" sz="1400" kern="0" dirty="0">
                <a:solidFill>
                  <a:srgbClr val="D4D4D4"/>
                </a:solidFill>
                <a:latin typeface="Cascadia Code,  Courier New"/>
              </a:rPr>
              <a:t>}</a:t>
            </a:r>
          </a:p>
          <a:p>
            <a:endParaRPr lang="es-MX" sz="1400" kern="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ED33D1D-BBAC-4ED7-B3D9-CF3D11E4F106}"/>
              </a:ext>
            </a:extLst>
          </p:cNvPr>
          <p:cNvSpPr txBox="1">
            <a:spLocks/>
          </p:cNvSpPr>
          <p:nvPr/>
        </p:nvSpPr>
        <p:spPr bwMode="auto">
          <a:xfrm>
            <a:off x="0" y="2571750"/>
            <a:ext cx="4292601" cy="2571750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4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557213" indent="-214313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Wingdings" panose="05000000000000000000" pitchFamily="2" charset="2"/>
              <a:buChar char="§"/>
              <a:defRPr sz="21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8572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2001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5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5430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5pPr>
            <a:lvl6pPr marL="18859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</a:defRPr>
            </a:lvl6pPr>
            <a:lvl7pPr marL="22288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</a:defRPr>
            </a:lvl7pPr>
            <a:lvl8pPr marL="25717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</a:defRPr>
            </a:lvl8pPr>
            <a:lvl9pPr marL="29146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s-MX" sz="1400" dirty="0" err="1">
                <a:solidFill>
                  <a:srgbClr val="569CD6"/>
                </a:solidFill>
                <a:latin typeface="Cascadia Code,  Courier New"/>
              </a:rPr>
              <a:t>public</a:t>
            </a:r>
            <a:r>
              <a:rPr lang="es-MX" sz="1400" dirty="0">
                <a:solidFill>
                  <a:srgbClr val="D4D4D4"/>
                </a:solidFill>
                <a:latin typeface="Cascadia Code,  Courier New"/>
              </a:rPr>
              <a:t> </a:t>
            </a:r>
            <a:r>
              <a:rPr lang="es-MX" sz="1400" dirty="0" err="1">
                <a:solidFill>
                  <a:srgbClr val="569CD6"/>
                </a:solidFill>
                <a:latin typeface="Cascadia Code,  Courier New"/>
              </a:rPr>
              <a:t>class</a:t>
            </a:r>
            <a:r>
              <a:rPr lang="es-MX" sz="1400" dirty="0">
                <a:solidFill>
                  <a:srgbClr val="D4D4D4"/>
                </a:solidFill>
                <a:latin typeface="Cascadia Code,  Courier New"/>
              </a:rPr>
              <a:t> </a:t>
            </a:r>
            <a:r>
              <a:rPr lang="es-MX" sz="1400" dirty="0" err="1">
                <a:solidFill>
                  <a:srgbClr val="4EC9B0"/>
                </a:solidFill>
                <a:latin typeface="Cascadia Code,  Courier New"/>
              </a:rPr>
              <a:t>Person</a:t>
            </a:r>
            <a:r>
              <a:rPr lang="es-MX" sz="1400" dirty="0">
                <a:solidFill>
                  <a:srgbClr val="D4D4D4"/>
                </a:solidFill>
                <a:latin typeface="Cascadia Code,  Courier New"/>
              </a:rPr>
              <a:t> {</a:t>
            </a:r>
          </a:p>
          <a:p>
            <a:r>
              <a:rPr lang="es-MX" sz="1400" dirty="0">
                <a:solidFill>
                  <a:srgbClr val="D4D4D4"/>
                </a:solidFill>
                <a:latin typeface="Cascadia Code,  Courier New"/>
              </a:rPr>
              <a:t>    </a:t>
            </a:r>
            <a:r>
              <a:rPr lang="es-MX" sz="1400" dirty="0" err="1">
                <a:solidFill>
                  <a:srgbClr val="569CD6"/>
                </a:solidFill>
                <a:latin typeface="Cascadia Code,  Courier New"/>
              </a:rPr>
              <a:t>private</a:t>
            </a:r>
            <a:r>
              <a:rPr lang="es-MX" sz="1400" dirty="0">
                <a:solidFill>
                  <a:srgbClr val="D4D4D4"/>
                </a:solidFill>
                <a:latin typeface="Cascadia Code,  Courier New"/>
              </a:rPr>
              <a:t> </a:t>
            </a:r>
            <a:r>
              <a:rPr lang="es-MX" sz="1400" dirty="0" err="1">
                <a:solidFill>
                  <a:srgbClr val="4EC9B0"/>
                </a:solidFill>
                <a:latin typeface="Cascadia Code,  Courier New"/>
              </a:rPr>
              <a:t>String</a:t>
            </a:r>
            <a:r>
              <a:rPr lang="es-MX" sz="1400" dirty="0">
                <a:solidFill>
                  <a:srgbClr val="D4D4D4"/>
                </a:solidFill>
                <a:latin typeface="Cascadia Code,  Courier New"/>
              </a:rPr>
              <a:t> </a:t>
            </a:r>
            <a:r>
              <a:rPr lang="es-MX" sz="1400" dirty="0" err="1">
                <a:solidFill>
                  <a:srgbClr val="9CDCFE"/>
                </a:solidFill>
                <a:latin typeface="Cascadia Code,  Courier New"/>
              </a:rPr>
              <a:t>name</a:t>
            </a:r>
            <a:r>
              <a:rPr lang="es-MX" sz="1400" dirty="0">
                <a:solidFill>
                  <a:srgbClr val="D4D4D4"/>
                </a:solidFill>
                <a:latin typeface="Cascadia Code,  Courier New"/>
              </a:rPr>
              <a:t>;</a:t>
            </a:r>
          </a:p>
          <a:p>
            <a:br>
              <a:rPr lang="es-MX" sz="1400" dirty="0">
                <a:solidFill>
                  <a:srgbClr val="D4D4D4"/>
                </a:solidFill>
                <a:latin typeface="Cascadia Code,  Courier New"/>
              </a:rPr>
            </a:br>
            <a:r>
              <a:rPr lang="es-MX" sz="1400" dirty="0">
                <a:solidFill>
                  <a:srgbClr val="D4D4D4"/>
                </a:solidFill>
                <a:latin typeface="Cascadia Code,  Courier New"/>
              </a:rPr>
              <a:t>    </a:t>
            </a:r>
            <a:r>
              <a:rPr lang="es-MX" sz="1400" dirty="0" err="1">
                <a:solidFill>
                  <a:srgbClr val="569CD6"/>
                </a:solidFill>
                <a:latin typeface="Cascadia Code,  Courier New"/>
              </a:rPr>
              <a:t>public</a:t>
            </a:r>
            <a:r>
              <a:rPr lang="es-MX" sz="1400" dirty="0">
                <a:solidFill>
                  <a:srgbClr val="D4D4D4"/>
                </a:solidFill>
                <a:latin typeface="Cascadia Code,  Courier New"/>
              </a:rPr>
              <a:t> </a:t>
            </a:r>
            <a:r>
              <a:rPr lang="es-MX" sz="1400" dirty="0" err="1">
                <a:solidFill>
                  <a:srgbClr val="DCDCAA"/>
                </a:solidFill>
                <a:latin typeface="Cascadia Code,  Courier New"/>
              </a:rPr>
              <a:t>Person</a:t>
            </a:r>
            <a:r>
              <a:rPr lang="es-MX" sz="1400" dirty="0">
                <a:solidFill>
                  <a:srgbClr val="D4D4D4"/>
                </a:solidFill>
                <a:latin typeface="Cascadia Code,  Courier New"/>
              </a:rPr>
              <a:t>(){</a:t>
            </a:r>
          </a:p>
          <a:p>
            <a:r>
              <a:rPr lang="es-MX" sz="1400" dirty="0">
                <a:solidFill>
                  <a:srgbClr val="D4D4D4"/>
                </a:solidFill>
                <a:latin typeface="Cascadia Code,  Courier New"/>
              </a:rPr>
              <a:t>        </a:t>
            </a:r>
            <a:r>
              <a:rPr lang="es-MX" sz="1400" dirty="0">
                <a:solidFill>
                  <a:srgbClr val="569CD6"/>
                </a:solidFill>
                <a:latin typeface="Cascadia Code,  Courier New"/>
              </a:rPr>
              <a:t>this</a:t>
            </a:r>
            <a:r>
              <a:rPr lang="es-MX" sz="1400" dirty="0">
                <a:solidFill>
                  <a:srgbClr val="D4D4D4"/>
                </a:solidFill>
                <a:latin typeface="Cascadia Code,  Courier New"/>
              </a:rPr>
              <a:t>.</a:t>
            </a:r>
            <a:r>
              <a:rPr lang="es-MX" sz="1400" dirty="0">
                <a:solidFill>
                  <a:srgbClr val="9CDCFE"/>
                </a:solidFill>
                <a:latin typeface="Cascadia Code,  Courier New"/>
              </a:rPr>
              <a:t>name</a:t>
            </a:r>
            <a:r>
              <a:rPr lang="es-MX" sz="1400" dirty="0">
                <a:solidFill>
                  <a:srgbClr val="D4D4D4"/>
                </a:solidFill>
                <a:latin typeface="Cascadia Code,  Courier New"/>
              </a:rPr>
              <a:t> = </a:t>
            </a:r>
            <a:r>
              <a:rPr lang="es-MX" sz="1400" dirty="0">
                <a:solidFill>
                  <a:srgbClr val="CE9178"/>
                </a:solidFill>
                <a:latin typeface="Cascadia Code,  Courier New"/>
              </a:rPr>
              <a:t>"No </a:t>
            </a:r>
            <a:r>
              <a:rPr lang="es-MX" sz="1400" dirty="0" err="1">
                <a:solidFill>
                  <a:srgbClr val="CE9178"/>
                </a:solidFill>
                <a:latin typeface="Cascadia Code,  Courier New"/>
              </a:rPr>
              <a:t>name</a:t>
            </a:r>
            <a:r>
              <a:rPr lang="es-MX" sz="1400" dirty="0">
                <a:solidFill>
                  <a:srgbClr val="CE9178"/>
                </a:solidFill>
                <a:latin typeface="Cascadia Code,  Courier New"/>
              </a:rPr>
              <a:t> </a:t>
            </a:r>
            <a:r>
              <a:rPr lang="es-MX" sz="1400" dirty="0" err="1">
                <a:solidFill>
                  <a:srgbClr val="CE9178"/>
                </a:solidFill>
                <a:latin typeface="Cascadia Code,  Courier New"/>
              </a:rPr>
              <a:t>yet</a:t>
            </a:r>
            <a:r>
              <a:rPr lang="es-MX" sz="1400" dirty="0">
                <a:solidFill>
                  <a:srgbClr val="CE9178"/>
                </a:solidFill>
                <a:latin typeface="Cascadia Code,  Courier New"/>
              </a:rPr>
              <a:t>"</a:t>
            </a:r>
            <a:r>
              <a:rPr lang="es-MX" sz="1400" dirty="0">
                <a:solidFill>
                  <a:srgbClr val="D4D4D4"/>
                </a:solidFill>
                <a:latin typeface="Cascadia Code,  Courier New"/>
              </a:rPr>
              <a:t>;</a:t>
            </a:r>
          </a:p>
          <a:p>
            <a:r>
              <a:rPr lang="es-MX" sz="1400" dirty="0">
                <a:solidFill>
                  <a:srgbClr val="D4D4D4"/>
                </a:solidFill>
                <a:latin typeface="Cascadia Code,  Courier New"/>
              </a:rPr>
              <a:t>    }</a:t>
            </a:r>
          </a:p>
          <a:p>
            <a:r>
              <a:rPr lang="es-MX" sz="1400" kern="0" dirty="0">
                <a:solidFill>
                  <a:srgbClr val="92D050"/>
                </a:solidFill>
                <a:latin typeface="Cascadia Code,  Courier New"/>
              </a:rPr>
              <a:t>  //…</a:t>
            </a:r>
          </a:p>
          <a:p>
            <a:r>
              <a:rPr lang="es-MX" sz="1400" kern="0" dirty="0">
                <a:solidFill>
                  <a:srgbClr val="D4D4D4"/>
                </a:solidFill>
                <a:latin typeface="Cascadia Code,  Courier New"/>
              </a:rPr>
              <a:t>}</a:t>
            </a:r>
          </a:p>
          <a:p>
            <a:endParaRPr lang="es-MX" sz="1400" kern="0" dirty="0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1DE29844-4926-43D8-B5D9-6D95533694AB}"/>
              </a:ext>
            </a:extLst>
          </p:cNvPr>
          <p:cNvSpPr txBox="1">
            <a:spLocks/>
          </p:cNvSpPr>
          <p:nvPr/>
        </p:nvSpPr>
        <p:spPr bwMode="auto">
          <a:xfrm>
            <a:off x="0" y="2185632"/>
            <a:ext cx="4292600" cy="386118"/>
          </a:xfrm>
          <a:prstGeom prst="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4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557213" indent="-214313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Wingdings" panose="05000000000000000000" pitchFamily="2" charset="2"/>
              <a:buChar char="§"/>
              <a:defRPr sz="21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8572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2001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5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5430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5pPr>
            <a:lvl6pPr marL="18859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</a:defRPr>
            </a:lvl6pPr>
            <a:lvl7pPr marL="22288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</a:defRPr>
            </a:lvl7pPr>
            <a:lvl8pPr marL="25717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</a:defRPr>
            </a:lvl8pPr>
            <a:lvl9pPr marL="29146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kern="0" dirty="0" err="1">
                <a:solidFill>
                  <a:schemeClr val="bg1"/>
                </a:solidFill>
              </a:rPr>
              <a:t>Clase</a:t>
            </a:r>
            <a:r>
              <a:rPr lang="en-US" kern="0" dirty="0">
                <a:solidFill>
                  <a:schemeClr val="bg1"/>
                </a:solidFill>
              </a:rPr>
              <a:t> Base</a:t>
            </a:r>
            <a:endParaRPr lang="es-MX" kern="0" dirty="0">
              <a:solidFill>
                <a:schemeClr val="bg1"/>
              </a:solidFill>
            </a:endParaRP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F8A42F22-AAF5-49E0-927F-F80D4BD41512}"/>
              </a:ext>
            </a:extLst>
          </p:cNvPr>
          <p:cNvSpPr txBox="1">
            <a:spLocks/>
          </p:cNvSpPr>
          <p:nvPr/>
        </p:nvSpPr>
        <p:spPr bwMode="auto">
          <a:xfrm>
            <a:off x="4851398" y="2185632"/>
            <a:ext cx="4292601" cy="386118"/>
          </a:xfrm>
          <a:prstGeom prst="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4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557213" indent="-214313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Wingdings" panose="05000000000000000000" pitchFamily="2" charset="2"/>
              <a:buChar char="§"/>
              <a:defRPr sz="21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8572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2001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5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5430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5pPr>
            <a:lvl6pPr marL="18859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</a:defRPr>
            </a:lvl6pPr>
            <a:lvl7pPr marL="22288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</a:defRPr>
            </a:lvl7pPr>
            <a:lvl8pPr marL="25717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</a:defRPr>
            </a:lvl8pPr>
            <a:lvl9pPr marL="29146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kern="0" dirty="0" err="1">
                <a:solidFill>
                  <a:schemeClr val="bg1"/>
                </a:solidFill>
              </a:rPr>
              <a:t>Clase</a:t>
            </a:r>
            <a:r>
              <a:rPr lang="en-US" kern="0" dirty="0">
                <a:solidFill>
                  <a:schemeClr val="bg1"/>
                </a:solidFill>
              </a:rPr>
              <a:t> </a:t>
            </a:r>
            <a:r>
              <a:rPr lang="en-US" kern="0" dirty="0" err="1">
                <a:solidFill>
                  <a:schemeClr val="bg1"/>
                </a:solidFill>
              </a:rPr>
              <a:t>Heredada</a:t>
            </a:r>
            <a:endParaRPr lang="es-MX" kern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3940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02823F3-9DD9-49D1-B484-BE9AEAAE35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712381"/>
          </a:xfrm>
          <a:solidFill>
            <a:srgbClr val="FFFF00"/>
          </a:solidFill>
        </p:spPr>
        <p:txBody>
          <a:bodyPr/>
          <a:lstStyle/>
          <a:p>
            <a:r>
              <a:rPr lang="es-MX" dirty="0">
                <a:solidFill>
                  <a:schemeClr val="tx1"/>
                </a:solidFill>
              </a:rPr>
              <a:t>“Receta” para Herencia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E489E64-7427-4115-9A79-156AB93C6FAF}"/>
              </a:ext>
            </a:extLst>
          </p:cNvPr>
          <p:cNvSpPr/>
          <p:nvPr/>
        </p:nvSpPr>
        <p:spPr>
          <a:xfrm>
            <a:off x="652407" y="1885087"/>
            <a:ext cx="7988673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Agrega</a:t>
            </a:r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5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miembros</a:t>
            </a:r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y </a:t>
            </a:r>
            <a:r>
              <a:rPr lang="en-US" sz="5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acciones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745538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DBE69-2CE4-4D01-AE13-28DD17542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712381"/>
          </a:xfrm>
          <a:solidFill>
            <a:srgbClr val="FFFF00"/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#4 </a:t>
            </a:r>
            <a:r>
              <a:rPr lang="en-US" dirty="0" err="1">
                <a:solidFill>
                  <a:schemeClr val="tx1"/>
                </a:solidFill>
              </a:rPr>
              <a:t>Agrega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miembros</a:t>
            </a:r>
            <a:r>
              <a:rPr lang="en-US" dirty="0">
                <a:solidFill>
                  <a:schemeClr val="tx1"/>
                </a:solidFill>
              </a:rPr>
              <a:t> y </a:t>
            </a:r>
            <a:r>
              <a:rPr lang="en-US" dirty="0" err="1">
                <a:solidFill>
                  <a:schemeClr val="tx1"/>
                </a:solidFill>
              </a:rPr>
              <a:t>acciones</a:t>
            </a:r>
            <a:endParaRPr lang="es-MX" dirty="0">
              <a:solidFill>
                <a:schemeClr val="tx1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4901F5-AA30-4006-BB44-84D57955B2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9333" y="823100"/>
            <a:ext cx="8974667" cy="2615044"/>
          </a:xfrm>
        </p:spPr>
        <p:txBody>
          <a:bodyPr/>
          <a:lstStyle/>
          <a:p>
            <a:r>
              <a:rPr lang="en-US" dirty="0"/>
              <a:t>¿</a:t>
            </a:r>
            <a:r>
              <a:rPr lang="en-US" dirty="0" err="1"/>
              <a:t>Qué</a:t>
            </a:r>
            <a:r>
              <a:rPr lang="en-US" dirty="0"/>
              <a:t> </a:t>
            </a:r>
            <a:r>
              <a:rPr lang="en-US" dirty="0" err="1"/>
              <a:t>atributos</a:t>
            </a:r>
            <a:r>
              <a:rPr lang="en-US" dirty="0"/>
              <a:t> </a:t>
            </a:r>
            <a:r>
              <a:rPr lang="en-US" dirty="0" err="1"/>
              <a:t>adicionales</a:t>
            </a:r>
            <a:r>
              <a:rPr lang="en-US" dirty="0"/>
              <a:t> a lo </a:t>
            </a:r>
            <a:r>
              <a:rPr lang="en-US" dirty="0" err="1"/>
              <a:t>heredado</a:t>
            </a:r>
            <a:r>
              <a:rPr lang="en-US" dirty="0"/>
              <a:t> </a:t>
            </a:r>
            <a:r>
              <a:rPr lang="en-US" dirty="0" err="1"/>
              <a:t>requieres</a:t>
            </a:r>
            <a:r>
              <a:rPr lang="en-US" dirty="0"/>
              <a:t> </a:t>
            </a:r>
            <a:r>
              <a:rPr lang="en-US" dirty="0" err="1"/>
              <a:t>implementar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la </a:t>
            </a:r>
            <a:r>
              <a:rPr lang="en-US" dirty="0" err="1"/>
              <a:t>subclase</a:t>
            </a:r>
            <a:r>
              <a:rPr lang="en-US" dirty="0"/>
              <a:t>? </a:t>
            </a:r>
            <a:r>
              <a:rPr lang="en-US" dirty="0" err="1"/>
              <a:t>Puedes</a:t>
            </a:r>
            <a:r>
              <a:rPr lang="en-US" dirty="0"/>
              <a:t> </a:t>
            </a:r>
            <a:r>
              <a:rPr lang="en-US" dirty="0" err="1"/>
              <a:t>agregar</a:t>
            </a:r>
            <a:r>
              <a:rPr lang="en-US" dirty="0"/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Métodos</a:t>
            </a:r>
            <a:r>
              <a:rPr lang="en-US" dirty="0"/>
              <a:t> con </a:t>
            </a:r>
            <a:r>
              <a:rPr lang="en-US" dirty="0" err="1"/>
              <a:t>modificador</a:t>
            </a:r>
            <a:r>
              <a:rPr lang="en-US" dirty="0"/>
              <a:t> de </a:t>
            </a:r>
            <a:r>
              <a:rPr lang="en-US" dirty="0" err="1"/>
              <a:t>acceso</a:t>
            </a:r>
            <a:r>
              <a:rPr lang="en-US" dirty="0"/>
              <a:t> privados, </a:t>
            </a:r>
            <a:r>
              <a:rPr lang="en-US" dirty="0" err="1"/>
              <a:t>públicos</a:t>
            </a:r>
            <a:r>
              <a:rPr lang="en-US" dirty="0"/>
              <a:t> o </a:t>
            </a:r>
            <a:r>
              <a:rPr lang="en-US" dirty="0" err="1"/>
              <a:t>protegidos</a:t>
            </a:r>
            <a:r>
              <a:rPr lang="en-US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Atributos</a:t>
            </a:r>
            <a:r>
              <a:rPr lang="en-US" dirty="0"/>
              <a:t> con </a:t>
            </a:r>
            <a:r>
              <a:rPr lang="en-US" dirty="0" err="1"/>
              <a:t>modificador</a:t>
            </a:r>
            <a:r>
              <a:rPr lang="en-US" dirty="0"/>
              <a:t> de </a:t>
            </a:r>
            <a:r>
              <a:rPr lang="en-US" dirty="0" err="1"/>
              <a:t>acceso</a:t>
            </a:r>
            <a:r>
              <a:rPr lang="en-US" dirty="0"/>
              <a:t> privados, </a:t>
            </a:r>
            <a:r>
              <a:rPr lang="en-US" dirty="0" err="1"/>
              <a:t>públicos</a:t>
            </a:r>
            <a:r>
              <a:rPr lang="en-US" dirty="0"/>
              <a:t> o </a:t>
            </a:r>
            <a:r>
              <a:rPr lang="en-US" dirty="0" err="1"/>
              <a:t>protegidos</a:t>
            </a:r>
            <a:r>
              <a:rPr lang="en-US" dirty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49148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02823F3-9DD9-49D1-B484-BE9AEAAE35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712381"/>
          </a:xfrm>
          <a:solidFill>
            <a:srgbClr val="FFFF00"/>
          </a:solidFill>
        </p:spPr>
        <p:txBody>
          <a:bodyPr/>
          <a:lstStyle/>
          <a:p>
            <a:r>
              <a:rPr lang="es-MX" dirty="0">
                <a:solidFill>
                  <a:schemeClr val="tx1"/>
                </a:solidFill>
              </a:rPr>
              <a:t>“Receta” para Herencia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E489E64-7427-4115-9A79-156AB93C6FAF}"/>
              </a:ext>
            </a:extLst>
          </p:cNvPr>
          <p:cNvSpPr/>
          <p:nvPr/>
        </p:nvSpPr>
        <p:spPr>
          <a:xfrm>
            <a:off x="652407" y="1885087"/>
            <a:ext cx="7988673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Redefine y </a:t>
            </a:r>
            <a:r>
              <a:rPr lang="en-US" sz="5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esconde</a:t>
            </a:r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los </a:t>
            </a:r>
            <a:r>
              <a:rPr lang="en-US" sz="5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métodos</a:t>
            </a:r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5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necesarios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67107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DBE69-2CE4-4D01-AE13-28DD17542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712381"/>
          </a:xfrm>
          <a:solidFill>
            <a:srgbClr val="FFFF00"/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#5 Redefine lo </a:t>
            </a:r>
            <a:r>
              <a:rPr lang="en-US" dirty="0" err="1">
                <a:solidFill>
                  <a:schemeClr val="tx1"/>
                </a:solidFill>
              </a:rPr>
              <a:t>necesario</a:t>
            </a:r>
            <a:endParaRPr lang="es-MX" dirty="0">
              <a:solidFill>
                <a:schemeClr val="tx1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4901F5-AA30-4006-BB44-84D57955B2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9333" y="823100"/>
            <a:ext cx="8974667" cy="2615044"/>
          </a:xfrm>
        </p:spPr>
        <p:txBody>
          <a:bodyPr/>
          <a:lstStyle/>
          <a:p>
            <a:r>
              <a:rPr lang="en-US" dirty="0" err="1"/>
              <a:t>Observa</a:t>
            </a:r>
            <a:r>
              <a:rPr lang="en-US" dirty="0"/>
              <a:t> los </a:t>
            </a:r>
            <a:r>
              <a:rPr lang="en-US" dirty="0" err="1">
                <a:solidFill>
                  <a:srgbClr val="FF0000"/>
                </a:solidFill>
              </a:rPr>
              <a:t>métodos</a:t>
            </a:r>
            <a:r>
              <a:rPr lang="en-US" dirty="0">
                <a:solidFill>
                  <a:srgbClr val="FF0000"/>
                </a:solidFill>
              </a:rPr>
              <a:t> de </a:t>
            </a:r>
            <a:r>
              <a:rPr lang="en-US" dirty="0" err="1">
                <a:solidFill>
                  <a:srgbClr val="FF0000"/>
                </a:solidFill>
              </a:rPr>
              <a:t>instancia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públicos</a:t>
            </a:r>
            <a:r>
              <a:rPr lang="en-US" dirty="0">
                <a:solidFill>
                  <a:srgbClr val="FF0000"/>
                </a:solidFill>
              </a:rPr>
              <a:t> o </a:t>
            </a:r>
            <a:r>
              <a:rPr lang="en-US" dirty="0" err="1">
                <a:solidFill>
                  <a:srgbClr val="FF0000"/>
                </a:solidFill>
              </a:rPr>
              <a:t>protegidos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de la </a:t>
            </a:r>
            <a:r>
              <a:rPr lang="en-US" dirty="0" err="1"/>
              <a:t>clase</a:t>
            </a:r>
            <a:r>
              <a:rPr lang="en-US" dirty="0"/>
              <a:t> base. ¿</a:t>
            </a:r>
            <a:r>
              <a:rPr lang="en-US" dirty="0" err="1"/>
              <a:t>Requieren</a:t>
            </a:r>
            <a:r>
              <a:rPr lang="en-US" dirty="0"/>
              <a:t> </a:t>
            </a:r>
            <a:r>
              <a:rPr lang="en-US" dirty="0" err="1"/>
              <a:t>alguna</a:t>
            </a:r>
            <a:r>
              <a:rPr lang="en-US" dirty="0"/>
              <a:t> </a:t>
            </a:r>
            <a:r>
              <a:rPr lang="en-US" dirty="0" err="1"/>
              <a:t>modificación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comportamiento</a:t>
            </a:r>
            <a:r>
              <a:rPr lang="en-US" dirty="0"/>
              <a:t> al ser </a:t>
            </a:r>
            <a:r>
              <a:rPr lang="en-US" dirty="0" err="1"/>
              <a:t>heredados</a:t>
            </a:r>
            <a:r>
              <a:rPr lang="en-US" dirty="0"/>
              <a:t>? </a:t>
            </a:r>
          </a:p>
          <a:p>
            <a:endParaRPr lang="en-US" dirty="0"/>
          </a:p>
          <a:p>
            <a:r>
              <a:rPr lang="en-US" b="1" dirty="0">
                <a:solidFill>
                  <a:srgbClr val="FF0000"/>
                </a:solidFill>
              </a:rPr>
              <a:t>Redefine (</a:t>
            </a:r>
            <a:r>
              <a:rPr lang="en-US" b="1" i="1" dirty="0">
                <a:solidFill>
                  <a:srgbClr val="FF0000"/>
                </a:solidFill>
              </a:rPr>
              <a:t>overriding </a:t>
            </a:r>
            <a:r>
              <a:rPr lang="en-US" b="1" i="1" dirty="0" err="1">
                <a:solidFill>
                  <a:srgbClr val="FF0000"/>
                </a:solidFill>
              </a:rPr>
              <a:t>en</a:t>
            </a:r>
            <a:r>
              <a:rPr lang="en-US" b="1" i="1" dirty="0">
                <a:solidFill>
                  <a:srgbClr val="FF0000"/>
                </a:solidFill>
              </a:rPr>
              <a:t> </a:t>
            </a:r>
            <a:r>
              <a:rPr lang="en-US" b="1" i="1" dirty="0" err="1">
                <a:solidFill>
                  <a:srgbClr val="FF0000"/>
                </a:solidFill>
              </a:rPr>
              <a:t>inglés</a:t>
            </a:r>
            <a:r>
              <a:rPr lang="en-US" b="1" dirty="0">
                <a:solidFill>
                  <a:srgbClr val="FF0000"/>
                </a:solidFill>
              </a:rPr>
              <a:t>) </a:t>
            </a:r>
            <a:r>
              <a:rPr lang="en-US" dirty="0" err="1"/>
              <a:t>estos</a:t>
            </a:r>
            <a:r>
              <a:rPr lang="en-US" dirty="0"/>
              <a:t> </a:t>
            </a:r>
            <a:r>
              <a:rPr lang="en-US" dirty="0" err="1"/>
              <a:t>métodos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caso</a:t>
            </a:r>
            <a:r>
              <a:rPr lang="en-US" dirty="0"/>
              <a:t> de ser </a:t>
            </a:r>
            <a:r>
              <a:rPr lang="en-US" dirty="0" err="1"/>
              <a:t>necesario</a:t>
            </a:r>
            <a:r>
              <a:rPr lang="en-US" dirty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41250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46EC518-789D-46BD-8E97-223C882507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996" b="1"/>
          <a:stretch/>
        </p:blipFill>
        <p:spPr>
          <a:xfrm>
            <a:off x="90488" y="50800"/>
            <a:ext cx="8963025" cy="4699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1185573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68;p13">
            <a:extLst>
              <a:ext uri="{FF2B5EF4-FFF2-40B4-BE49-F238E27FC236}">
                <a16:creationId xmlns:a16="http://schemas.microsoft.com/office/drawing/2014/main" id="{C9894318-0066-40B2-BEEC-6A7635262D5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4024422" cy="5143500"/>
          </a:xfrm>
          <a:prstGeom prst="rect">
            <a:avLst/>
          </a:prstGeom>
          <a:solidFill>
            <a:srgbClr val="FFE20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marL="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4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557213" indent="-214313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Wingdings" panose="05000000000000000000" pitchFamily="2" charset="2"/>
              <a:buChar char="§"/>
              <a:defRPr sz="21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8572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2001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5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5430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5pPr>
            <a:lvl6pPr marL="18859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</a:defRPr>
            </a:lvl6pPr>
            <a:lvl7pPr marL="22288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</a:defRPr>
            </a:lvl7pPr>
            <a:lvl8pPr marL="25717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</a:defRPr>
            </a:lvl8pPr>
            <a:lvl9pPr marL="29146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endParaRPr lang="es-MX" sz="4800" b="1" kern="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9B20CA6-A4BE-4AD3-B8B5-8563C274E378}"/>
              </a:ext>
            </a:extLst>
          </p:cNvPr>
          <p:cNvSpPr txBox="1"/>
          <p:nvPr/>
        </p:nvSpPr>
        <p:spPr>
          <a:xfrm>
            <a:off x="-21267" y="962821"/>
            <a:ext cx="40244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latin typeface="Roboto" panose="02000000000000000000" pitchFamily="2" charset="0"/>
                <a:ea typeface="Roboto" panose="02000000000000000000" pitchFamily="2" charset="0"/>
              </a:rPr>
              <a:t>Matrículas</a:t>
            </a:r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b="1" dirty="0" err="1">
                <a:latin typeface="Roboto" panose="02000000000000000000" pitchFamily="2" charset="0"/>
                <a:ea typeface="Roboto" panose="02000000000000000000" pitchFamily="2" charset="0"/>
              </a:rPr>
              <a:t>terminación</a:t>
            </a:r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</a:rPr>
              <a:t> 0, 1, 2 y 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err="1">
                <a:latin typeface="Roboto" panose="02000000000000000000" pitchFamily="2" charset="0"/>
                <a:ea typeface="Roboto" panose="02000000000000000000" pitchFamily="2" charset="0"/>
              </a:rPr>
              <a:t>Clase</a:t>
            </a:r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b="1" dirty="0" err="1">
                <a:latin typeface="Roboto" panose="02000000000000000000" pitchFamily="2" charset="0"/>
                <a:ea typeface="Roboto" panose="02000000000000000000" pitchFamily="2" charset="0"/>
              </a:rPr>
              <a:t>Pokemon</a:t>
            </a:r>
            <a:endParaRPr lang="en-US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299FFD6-C0B1-400D-9655-6D974F042368}"/>
              </a:ext>
            </a:extLst>
          </p:cNvPr>
          <p:cNvSpPr/>
          <p:nvPr/>
        </p:nvSpPr>
        <p:spPr>
          <a:xfrm>
            <a:off x="-3030" y="2305635"/>
            <a:ext cx="357253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>
                <a:latin typeface="Roboto" panose="02000000000000000000" pitchFamily="2" charset="0"/>
                <a:ea typeface="Roboto" panose="02000000000000000000" pitchFamily="2" charset="0"/>
              </a:rPr>
              <a:t>Matrículas</a:t>
            </a:r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b="1" dirty="0" err="1">
                <a:latin typeface="Roboto" panose="02000000000000000000" pitchFamily="2" charset="0"/>
                <a:ea typeface="Roboto" panose="02000000000000000000" pitchFamily="2" charset="0"/>
              </a:rPr>
              <a:t>terminación</a:t>
            </a:r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</a:rPr>
              <a:t> 4, 5 y 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err="1">
                <a:latin typeface="Roboto" panose="02000000000000000000" pitchFamily="2" charset="0"/>
                <a:ea typeface="Roboto" panose="02000000000000000000" pitchFamily="2" charset="0"/>
              </a:rPr>
              <a:t>Clase</a:t>
            </a:r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b="1" dirty="0" err="1">
                <a:latin typeface="Roboto" panose="02000000000000000000" pitchFamily="2" charset="0"/>
                <a:ea typeface="Roboto" panose="02000000000000000000" pitchFamily="2" charset="0"/>
              </a:rPr>
              <a:t>ElectricPokemon</a:t>
            </a:r>
            <a:endParaRPr lang="en-US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6545F30-E3FF-4DC3-8E68-EEDA1619B2F8}"/>
              </a:ext>
            </a:extLst>
          </p:cNvPr>
          <p:cNvSpPr/>
          <p:nvPr/>
        </p:nvSpPr>
        <p:spPr>
          <a:xfrm>
            <a:off x="-24297" y="4065711"/>
            <a:ext cx="361507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>
                <a:latin typeface="Roboto" panose="02000000000000000000" pitchFamily="2" charset="0"/>
                <a:ea typeface="Roboto" panose="02000000000000000000" pitchFamily="2" charset="0"/>
              </a:rPr>
              <a:t>Matrículas</a:t>
            </a:r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</a:rPr>
              <a:t> del 7 al 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err="1">
                <a:latin typeface="Roboto" panose="02000000000000000000" pitchFamily="2" charset="0"/>
                <a:ea typeface="Roboto" panose="02000000000000000000" pitchFamily="2" charset="0"/>
              </a:rPr>
              <a:t>Clase</a:t>
            </a:r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</a:rPr>
              <a:t> Pikachu</a:t>
            </a:r>
            <a:endParaRPr lang="es-MX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6" name="Google Shape;77;p14">
            <a:extLst>
              <a:ext uri="{FF2B5EF4-FFF2-40B4-BE49-F238E27FC236}">
                <a16:creationId xmlns:a16="http://schemas.microsoft.com/office/drawing/2014/main" id="{2601ED8D-B623-4DA5-B591-EDDB76E19BF5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192516" y="1008132"/>
            <a:ext cx="2615558" cy="907608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1066A15-3AE6-4ED9-9EE5-75B8329361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4116" y="2407904"/>
            <a:ext cx="1139206" cy="1409404"/>
          </a:xfrm>
          <a:prstGeom prst="rect">
            <a:avLst/>
          </a:prstGeom>
        </p:spPr>
      </p:pic>
      <p:pic>
        <p:nvPicPr>
          <p:cNvPr id="8" name="Google Shape;75;p14">
            <a:extLst>
              <a:ext uri="{FF2B5EF4-FFF2-40B4-BE49-F238E27FC236}">
                <a16:creationId xmlns:a16="http://schemas.microsoft.com/office/drawing/2014/main" id="{CEF0907E-8BDC-4830-A6A9-7AE6BF1EE73C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83100" y="4109044"/>
            <a:ext cx="1034390" cy="95977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6B5FD4B-D8ED-4CB8-B6CE-FB1DF1D3CB0D}"/>
              </a:ext>
            </a:extLst>
          </p:cNvPr>
          <p:cNvSpPr txBox="1"/>
          <p:nvPr/>
        </p:nvSpPr>
        <p:spPr>
          <a:xfrm>
            <a:off x="0" y="2116982"/>
            <a:ext cx="9144000" cy="18466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s-MX" sz="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300295-0F1C-47CF-88F6-54614BF25BAC}"/>
              </a:ext>
            </a:extLst>
          </p:cNvPr>
          <p:cNvSpPr txBox="1"/>
          <p:nvPr/>
        </p:nvSpPr>
        <p:spPr>
          <a:xfrm>
            <a:off x="0" y="3881395"/>
            <a:ext cx="9144000" cy="18466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s-MX" sz="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AA8200D-5F18-45A6-8CD0-74A51D7DA33D}"/>
              </a:ext>
            </a:extLst>
          </p:cNvPr>
          <p:cNvSpPr txBox="1"/>
          <p:nvPr/>
        </p:nvSpPr>
        <p:spPr>
          <a:xfrm>
            <a:off x="-3030" y="-1"/>
            <a:ext cx="9144000" cy="95410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Nombra</a:t>
            </a:r>
            <a:r>
              <a:rPr lang="en-US" sz="2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todos</a:t>
            </a:r>
            <a:r>
              <a:rPr lang="en-US" sz="2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los </a:t>
            </a:r>
            <a:r>
              <a:rPr lang="en-US" sz="28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atributos</a:t>
            </a:r>
            <a:r>
              <a:rPr lang="en-US" sz="2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y </a:t>
            </a:r>
            <a:r>
              <a:rPr lang="en-US" sz="28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métodos</a:t>
            </a:r>
            <a:r>
              <a:rPr lang="en-US" sz="2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que </a:t>
            </a:r>
            <a:r>
              <a:rPr lang="en-US" sz="28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puedas</a:t>
            </a:r>
            <a:r>
              <a:rPr lang="en-US" sz="2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que </a:t>
            </a:r>
            <a:r>
              <a:rPr lang="en-US" sz="28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pertenezcan</a:t>
            </a:r>
            <a:r>
              <a:rPr lang="en-US" sz="2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 las </a:t>
            </a:r>
            <a:r>
              <a:rPr lang="en-US" sz="28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siguientes</a:t>
            </a:r>
            <a:r>
              <a:rPr lang="en-US" sz="2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clases</a:t>
            </a:r>
            <a:r>
              <a:rPr lang="en-US" sz="2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189400703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465174D-C69B-44C9-9E6B-D485CAF6A0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712381"/>
          </a:xfrm>
          <a:solidFill>
            <a:srgbClr val="FFFF00"/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#5 Redefine lo </a:t>
            </a:r>
            <a:r>
              <a:rPr lang="en-US" dirty="0" err="1">
                <a:solidFill>
                  <a:schemeClr val="tx1"/>
                </a:solidFill>
              </a:rPr>
              <a:t>necesario</a:t>
            </a:r>
            <a:endParaRPr lang="es-MX" dirty="0">
              <a:solidFill>
                <a:schemeClr val="tx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8058A3E-6D84-41AA-A5F7-A917E87E6B1C}"/>
              </a:ext>
            </a:extLst>
          </p:cNvPr>
          <p:cNvSpPr/>
          <p:nvPr/>
        </p:nvSpPr>
        <p:spPr>
          <a:xfrm>
            <a:off x="0" y="712380"/>
            <a:ext cx="4572000" cy="4247317"/>
          </a:xfrm>
          <a:prstGeom prst="rect">
            <a:avLst/>
          </a:prstGeom>
          <a:ln w="381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s-MX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MX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MX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Bicycle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 { </a:t>
            </a:r>
          </a:p>
          <a:p>
            <a:r>
              <a:rPr lang="es-MX" b="1" dirty="0">
                <a:solidFill>
                  <a:srgbClr val="7F0055"/>
                </a:solidFill>
                <a:latin typeface="Consolas" panose="020B0609020204030204" pitchFamily="49" charset="0"/>
              </a:rPr>
              <a:t>  </a:t>
            </a:r>
            <a:r>
              <a:rPr lang="es-MX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protected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MX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MX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cadence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s-MX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MX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MX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gear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s-MX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private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MX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MX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speed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endParaRPr lang="es-MX" b="1" dirty="0">
              <a:solidFill>
                <a:srgbClr val="7F0055"/>
              </a:solidFill>
              <a:latin typeface="Consolas" panose="020B0609020204030204" pitchFamily="49" charset="0"/>
            </a:endParaRPr>
          </a:p>
          <a:p>
            <a:endParaRPr lang="es-MX" b="1" dirty="0">
              <a:solidFill>
                <a:srgbClr val="7F0055"/>
              </a:solidFill>
              <a:latin typeface="Consolas" panose="020B0609020204030204" pitchFamily="49" charset="0"/>
            </a:endParaRPr>
          </a:p>
          <a:p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b="1" dirty="0">
                <a:solidFill>
                  <a:srgbClr val="3F7F5F"/>
                </a:solidFill>
                <a:latin typeface="Consolas" panose="020B0609020204030204" pitchFamily="49" charset="0"/>
              </a:rPr>
              <a:t>// the rest of the definition</a:t>
            </a:r>
            <a:endParaRPr lang="es-MX" b="1" dirty="0">
              <a:solidFill>
                <a:srgbClr val="7F0055"/>
              </a:solidFill>
              <a:latin typeface="Consolas" panose="020B0609020204030204" pitchFamily="49" charset="0"/>
            </a:endParaRPr>
          </a:p>
          <a:p>
            <a:r>
              <a:rPr lang="es-MX" b="1" dirty="0">
                <a:solidFill>
                  <a:srgbClr val="7F0055"/>
                </a:solidFill>
                <a:latin typeface="Consolas" panose="020B0609020204030204" pitchFamily="49" charset="0"/>
              </a:rPr>
              <a:t>    </a:t>
            </a:r>
          </a:p>
          <a:p>
            <a:r>
              <a:rPr lang="es-MX" b="1" dirty="0">
                <a:solidFill>
                  <a:srgbClr val="7F0055"/>
                </a:solidFill>
                <a:latin typeface="Consolas" panose="020B0609020204030204" pitchFamily="49" charset="0"/>
              </a:rPr>
              <a:t>  </a:t>
            </a:r>
            <a:r>
              <a:rPr lang="es-MX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MX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MX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reset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</a:p>
          <a:p>
            <a:r>
              <a:rPr lang="es-MX" b="1" dirty="0">
                <a:solidFill>
                  <a:srgbClr val="0000C0"/>
                </a:solidFill>
                <a:latin typeface="Consolas" panose="020B0609020204030204" pitchFamily="49" charset="0"/>
              </a:rPr>
              <a:t>    </a:t>
            </a:r>
            <a:r>
              <a:rPr lang="es-MX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this.</a:t>
            </a:r>
            <a:r>
              <a:rPr lang="es-MX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cadence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 = 0;</a:t>
            </a:r>
          </a:p>
          <a:p>
            <a:r>
              <a:rPr lang="es-MX" b="1" dirty="0">
                <a:solidFill>
                  <a:srgbClr val="0000C0"/>
                </a:solidFill>
                <a:latin typeface="Consolas" panose="020B0609020204030204" pitchFamily="49" charset="0"/>
              </a:rPr>
              <a:t>    </a:t>
            </a:r>
            <a:r>
              <a:rPr lang="es-MX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this.</a:t>
            </a:r>
            <a:r>
              <a:rPr lang="es-MX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gear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 = 0;</a:t>
            </a:r>
          </a:p>
          <a:p>
            <a:r>
              <a:rPr lang="es-MX" b="1" dirty="0">
                <a:solidFill>
                  <a:srgbClr val="0000C0"/>
                </a:solidFill>
                <a:latin typeface="Consolas" panose="020B0609020204030204" pitchFamily="49" charset="0"/>
              </a:rPr>
              <a:t>    </a:t>
            </a:r>
            <a:r>
              <a:rPr lang="es-MX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this.</a:t>
            </a:r>
            <a:r>
              <a:rPr lang="es-MX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speed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 = 0;</a:t>
            </a:r>
          </a:p>
          <a:p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</a:p>
          <a:p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} </a:t>
            </a:r>
          </a:p>
          <a:p>
            <a:endParaRPr lang="es-MX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s-MX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7E4DA3C-8A95-4C55-B10C-C3242AC4B41C}"/>
              </a:ext>
            </a:extLst>
          </p:cNvPr>
          <p:cNvSpPr/>
          <p:nvPr/>
        </p:nvSpPr>
        <p:spPr>
          <a:xfrm>
            <a:off x="4572000" y="712380"/>
            <a:ext cx="4572000" cy="4247317"/>
          </a:xfrm>
          <a:prstGeom prst="rect">
            <a:avLst/>
          </a:prstGeom>
          <a:ln w="381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MountainBicycle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</a:t>
            </a:r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</a:rPr>
              <a:t>extends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Bicycle {</a:t>
            </a:r>
            <a:endParaRPr lang="es-MX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s-MX" b="1" dirty="0">
                <a:solidFill>
                  <a:srgbClr val="7F0055"/>
                </a:solidFill>
                <a:latin typeface="Consolas" panose="020B0609020204030204" pitchFamily="49" charset="0"/>
              </a:rPr>
              <a:t>  </a:t>
            </a:r>
            <a:r>
              <a:rPr lang="es-MX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MX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MX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seatHeight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b="1" dirty="0">
                <a:solidFill>
                  <a:srgbClr val="3F7F5F"/>
                </a:solidFill>
                <a:latin typeface="Consolas" panose="020B0609020204030204" pitchFamily="49" charset="0"/>
              </a:rPr>
              <a:t>// the rest of the definition</a:t>
            </a:r>
          </a:p>
          <a:p>
            <a:endParaRPr lang="es-MX" b="1" dirty="0">
              <a:solidFill>
                <a:srgbClr val="646464"/>
              </a:solidFill>
              <a:latin typeface="Consolas" panose="020B0609020204030204" pitchFamily="49" charset="0"/>
            </a:endParaRPr>
          </a:p>
          <a:p>
            <a:r>
              <a:rPr lang="es-MX" b="1" dirty="0">
                <a:solidFill>
                  <a:srgbClr val="646464"/>
                </a:solidFill>
                <a:latin typeface="Consolas" panose="020B0609020204030204" pitchFamily="49" charset="0"/>
              </a:rPr>
              <a:t>   @</a:t>
            </a:r>
            <a:r>
              <a:rPr lang="es-MX" b="1" dirty="0" err="1">
                <a:solidFill>
                  <a:srgbClr val="646464"/>
                </a:solidFill>
                <a:latin typeface="Consolas" panose="020B0609020204030204" pitchFamily="49" charset="0"/>
              </a:rPr>
              <a:t>Override</a:t>
            </a:r>
            <a:endParaRPr lang="es-MX" b="1" dirty="0">
              <a:solidFill>
                <a:srgbClr val="646464"/>
              </a:solidFill>
              <a:latin typeface="Consolas" panose="020B0609020204030204" pitchFamily="49" charset="0"/>
            </a:endParaRPr>
          </a:p>
          <a:p>
            <a:r>
              <a:rPr lang="es-MX" b="1" dirty="0">
                <a:solidFill>
                  <a:srgbClr val="7F0055"/>
                </a:solidFill>
                <a:latin typeface="Consolas" panose="020B0609020204030204" pitchFamily="49" charset="0"/>
              </a:rPr>
              <a:t>  </a:t>
            </a:r>
            <a:r>
              <a:rPr lang="es-MX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MX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MX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reset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</a:p>
          <a:p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s-MX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super</a:t>
            </a:r>
            <a:r>
              <a:rPr lang="es-MX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.reset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s-MX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this.</a:t>
            </a:r>
            <a:r>
              <a:rPr lang="es-MX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seatHeight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 = 0;</a:t>
            </a:r>
          </a:p>
          <a:p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</a:p>
          <a:p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es-MX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s-MX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s-MX" b="1" dirty="0"/>
          </a:p>
          <a:p>
            <a:endParaRPr lang="es-MX" b="1" dirty="0"/>
          </a:p>
        </p:txBody>
      </p:sp>
    </p:spTree>
    <p:extLst>
      <p:ext uri="{BB962C8B-B14F-4D97-AF65-F5344CB8AC3E}">
        <p14:creationId xmlns:p14="http://schemas.microsoft.com/office/powerpoint/2010/main" val="1558114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3B49FBD-027B-421D-80FA-0C503F55EB2D}"/>
              </a:ext>
            </a:extLst>
          </p:cNvPr>
          <p:cNvSpPr/>
          <p:nvPr/>
        </p:nvSpPr>
        <p:spPr bwMode="auto">
          <a:xfrm>
            <a:off x="1319783" y="3875908"/>
            <a:ext cx="2615184" cy="905256"/>
          </a:xfrm>
          <a:prstGeom prst="roundRect">
            <a:avLst/>
          </a:prstGeom>
          <a:solidFill>
            <a:srgbClr val="E64C3C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MX" sz="3200" dirty="0">
                <a:solidFill>
                  <a:schemeClr val="tx1"/>
                </a:solidFill>
                <a:latin typeface="Cascadia Code" panose="00000509000000000000" pitchFamily="49" charset="0"/>
                <a:ea typeface="Roboto" panose="02000000000000000000" pitchFamily="2" charset="0"/>
              </a:rPr>
              <a:t>NO</a:t>
            </a:r>
            <a:endParaRPr kumimoji="0" lang="es-MX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scadia Code" panose="00000509000000000000" pitchFamily="49" charset="0"/>
              <a:ea typeface="Roboto" panose="02000000000000000000" pitchFamily="2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5608440-3DED-4ECE-9D73-A8260488AC2D}"/>
              </a:ext>
            </a:extLst>
          </p:cNvPr>
          <p:cNvSpPr/>
          <p:nvPr/>
        </p:nvSpPr>
        <p:spPr bwMode="auto">
          <a:xfrm>
            <a:off x="5480979" y="2607686"/>
            <a:ext cx="2615184" cy="905256"/>
          </a:xfrm>
          <a:prstGeom prst="roundRect">
            <a:avLst/>
          </a:prstGeom>
          <a:solidFill>
            <a:srgbClr val="747487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MX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scadia Code" panose="00000509000000000000" pitchFamily="49" charset="0"/>
                <a:ea typeface="Roboto" panose="02000000000000000000" pitchFamily="2" charset="0"/>
              </a:rPr>
              <a:t>WHAT?</a:t>
            </a:r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6" name="3D Model 5" descr="Thinking Face Emoji">
                <a:extLst>
                  <a:ext uri="{FF2B5EF4-FFF2-40B4-BE49-F238E27FC236}">
                    <a16:creationId xmlns:a16="http://schemas.microsoft.com/office/drawing/2014/main" id="{0033C2B7-F695-4E4D-AA67-AEE1E11E1641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424845" y="210494"/>
              <a:ext cx="1458510" cy="1518041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458510" cy="1518041"/>
                    </a:xfrm>
                    <a:prstGeom prst="rect">
                      <a:avLst/>
                    </a:prstGeom>
                  </am3d:spPr>
                  <am3d:camera>
                    <am3d:pos x="0" y="0" z="7833596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9687" d="1000000"/>
                    <am3d:preTrans dx="3" dy="-16951004" dz="-1048983"/>
                    <am3d:scale>
                      <am3d:sx n="1000000" d="1000000"/>
                      <am3d:sy n="1000000" d="1000000"/>
                      <am3d:sz n="1000000" d="1000000"/>
                    </am3d:scale>
                    <am3d:rot ax="442366" ay="-514195" az="-66276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54197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6" name="3D Model 5" descr="Thinking Face Emoji">
                <a:extLst>
                  <a:ext uri="{FF2B5EF4-FFF2-40B4-BE49-F238E27FC236}">
                    <a16:creationId xmlns:a16="http://schemas.microsoft.com/office/drawing/2014/main" id="{0033C2B7-F695-4E4D-AA67-AEE1E11E164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424845" y="210494"/>
                <a:ext cx="1458510" cy="1518041"/>
              </a:xfrm>
              <a:prstGeom prst="rect">
                <a:avLst/>
              </a:prstGeom>
            </p:spPr>
          </p:pic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FF985D52-CE11-4FD9-8BE9-85DCFC53369D}"/>
              </a:ext>
            </a:extLst>
          </p:cNvPr>
          <p:cNvGrpSpPr/>
          <p:nvPr/>
        </p:nvGrpSpPr>
        <p:grpSpPr>
          <a:xfrm>
            <a:off x="313944" y="2571750"/>
            <a:ext cx="3621022" cy="1050028"/>
            <a:chOff x="313944" y="2571750"/>
            <a:chExt cx="3621022" cy="1050028"/>
          </a:xfrm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3D0626A6-6C21-4269-85D1-759EC3066A97}"/>
                </a:ext>
              </a:extLst>
            </p:cNvPr>
            <p:cNvSpPr/>
            <p:nvPr/>
          </p:nvSpPr>
          <p:spPr bwMode="auto">
            <a:xfrm>
              <a:off x="1216151" y="2652137"/>
              <a:ext cx="2718815" cy="905256"/>
            </a:xfrm>
            <a:prstGeom prst="roundRect">
              <a:avLst/>
            </a:prstGeom>
            <a:solidFill>
              <a:srgbClr val="00A832"/>
            </a:solidFill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s-MX" sz="3200" dirty="0">
                  <a:solidFill>
                    <a:schemeClr val="tx1"/>
                  </a:solidFill>
                  <a:latin typeface="Cascadia Code" panose="00000509000000000000" pitchFamily="49" charset="0"/>
                  <a:ea typeface="Roboto" panose="02000000000000000000" pitchFamily="2" charset="0"/>
                </a:rPr>
                <a:t>SI</a:t>
              </a:r>
              <a:endParaRPr kumimoji="0" lang="es-MX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scadia Code" panose="00000509000000000000" pitchFamily="49" charset="0"/>
                <a:ea typeface="Roboto" panose="02000000000000000000" pitchFamily="2" charset="0"/>
              </a:endParaRP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EAC0DD4-3947-449F-A47B-D9900776CC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8957" t="2556" r="1212" b="1462"/>
            <a:stretch/>
          </p:blipFill>
          <p:spPr>
            <a:xfrm>
              <a:off x="313944" y="2571750"/>
              <a:ext cx="1005839" cy="1050028"/>
            </a:xfrm>
            <a:prstGeom prst="rect">
              <a:avLst/>
            </a:prstGeom>
            <a:ln w="127000" cap="sq">
              <a:solidFill>
                <a:srgbClr val="000000"/>
              </a:solidFill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9F99ECA-F290-4FCD-BE77-2035E17176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74840" y="2607090"/>
            <a:ext cx="1106139" cy="846534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89F0BCE-2C3D-42A3-A333-6B0080235D7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8336" t="18934" r="-18146" b="5766"/>
          <a:stretch/>
        </p:blipFill>
        <p:spPr>
          <a:xfrm>
            <a:off x="313944" y="3940293"/>
            <a:ext cx="1005839" cy="840871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E302467-2835-4281-B9D1-E7B933CA4475}"/>
              </a:ext>
            </a:extLst>
          </p:cNvPr>
          <p:cNvSpPr/>
          <p:nvPr/>
        </p:nvSpPr>
        <p:spPr>
          <a:xfrm>
            <a:off x="541821" y="0"/>
            <a:ext cx="6415538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scadia Code" panose="00000509000000000000" pitchFamily="49" charset="0"/>
              </a:rPr>
              <a:t>¿</a:t>
            </a:r>
            <a:r>
              <a:rPr lang="en-US" sz="36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scadia Code" panose="00000509000000000000" pitchFamily="49" charset="0"/>
              </a:rPr>
              <a:t>Hace</a:t>
            </a:r>
            <a:r>
              <a:rPr lang="en-US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scadia Code" panose="00000509000000000000" pitchFamily="49" charset="0"/>
              </a:rPr>
              <a:t> </a:t>
            </a:r>
            <a:r>
              <a:rPr lang="en-US" sz="36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scadia Code" panose="00000509000000000000" pitchFamily="49" charset="0"/>
              </a:rPr>
              <a:t>sentido</a:t>
            </a:r>
            <a:r>
              <a:rPr lang="en-US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scadia Code" panose="00000509000000000000" pitchFamily="49" charset="0"/>
              </a:rPr>
              <a:t> </a:t>
            </a:r>
            <a:r>
              <a:rPr lang="en-US" sz="36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scadia Code" panose="00000509000000000000" pitchFamily="49" charset="0"/>
              </a:rPr>
              <a:t>redefinir</a:t>
            </a:r>
            <a:endParaRPr lang="en-US" sz="3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scadia Code" panose="00000509000000000000" pitchFamily="49" charset="0"/>
            </a:endParaRPr>
          </a:p>
          <a:p>
            <a:pPr algn="ctr"/>
            <a:r>
              <a:rPr lang="en-US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scadia Code" panose="00000509000000000000" pitchFamily="49" charset="0"/>
              </a:rPr>
              <a:t>un </a:t>
            </a:r>
            <a:r>
              <a:rPr lang="en-US" sz="36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scadia Code" panose="00000509000000000000" pitchFamily="49" charset="0"/>
              </a:rPr>
              <a:t>método</a:t>
            </a:r>
            <a:r>
              <a:rPr lang="en-US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scadia Code" panose="00000509000000000000" pitchFamily="49" charset="0"/>
              </a:rPr>
              <a:t> </a:t>
            </a:r>
            <a:r>
              <a:rPr lang="en-US" sz="36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scadia Code" panose="00000509000000000000" pitchFamily="49" charset="0"/>
              </a:rPr>
              <a:t>estático</a:t>
            </a:r>
            <a:r>
              <a:rPr lang="en-US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scadia Code" panose="00000509000000000000" pitchFamily="49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119664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mph" presetSubtype="128" repeatCount="indefinite" accel="20000" decel="8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3330">
                                          <p:val>
                                            <p:fltVal val="6.9747"/>
                                          </p:val>
                                        </p:tav>
                                        <p:tav tm="6660">
                                          <p:val>
                                            <p:fltVal val="12.1039"/>
                                          </p:val>
                                        </p:tav>
                                        <p:tav tm="9990">
                                          <p:val>
                                            <p:fltVal val="15.6713"/>
                                          </p:val>
                                        </p:tav>
                                        <p:tav tm="13320">
                                          <p:val>
                                            <p:fltVal val="17.9604"/>
                                          </p:val>
                                        </p:tav>
                                        <p:tav tm="16650">
                                          <p:val>
                                            <p:fltVal val="19.2548"/>
                                          </p:val>
                                        </p:tav>
                                        <p:tav tm="19970">
                                          <p:val>
                                            <p:fltVal val="19.8371"/>
                                          </p:val>
                                        </p:tav>
                                        <p:tav tm="23290">
                                          <p:val>
                                            <p:fltVal val="19.9936"/>
                                          </p:val>
                                        </p:tav>
                                        <p:tav tm="26620">
                                          <p:val>
                                            <p:fltVal val="19.9945"/>
                                          </p:val>
                                        </p:tav>
                                        <p:tav tm="29950">
                                          <p:val>
                                            <p:fltVal val="19.8447"/>
                                          </p:val>
                                        </p:tav>
                                        <p:tav tm="33280">
                                          <p:val>
                                            <p:fltVal val="19.2733"/>
                                          </p:val>
                                        </p:tav>
                                        <p:tav tm="36610">
                                          <p:val>
                                            <p:fltVal val="17.9968"/>
                                          </p:val>
                                        </p:tav>
                                        <p:tav tm="39940">
                                          <p:val>
                                            <p:fltVal val="15.7316"/>
                                          </p:val>
                                        </p:tav>
                                        <p:tav tm="43270">
                                          <p:val>
                                            <p:fltVal val="12.194"/>
                                          </p:val>
                                        </p:tav>
                                        <p:tav tm="46600">
                                          <p:val>
                                            <p:fltVal val="7.1005"/>
                                          </p:val>
                                        </p:tav>
                                        <p:tav tm="49930">
                                          <p:val>
                                            <p:fltVal val="0.1675"/>
                                          </p:val>
                                        </p:tav>
                                        <p:tav tm="53250">
                                          <p:val>
                                            <p:fltVal val="-6.8299"/>
                                          </p:val>
                                        </p:tav>
                                        <p:tav tm="56580">
                                          <p:val>
                                            <p:fltVal val="-12.0002"/>
                                          </p:val>
                                        </p:tav>
                                        <p:tav tm="59900">
                                          <p:val>
                                            <p:fltVal val="-15.593"/>
                                          </p:val>
                                        </p:tav>
                                        <p:tav tm="63220">
                                          <p:val>
                                            <p:fltVal val="-17.9075"/>
                                          </p:val>
                                        </p:tav>
                                        <p:tav tm="66540">
                                          <p:val>
                                            <p:fltVal val="-19.2249"/>
                                          </p:val>
                                        </p:tav>
                                        <p:tav tm="69870">
                                          <p:val>
                                            <p:fltVal val="-19.8271"/>
                                          </p:val>
                                        </p:tav>
                                        <p:tav tm="73190">
                                          <p:val>
                                            <p:fltVal val="-19.9924"/>
                                          </p:val>
                                        </p:tav>
                                        <p:tav tm="76510">
                                          <p:val>
                                            <p:fltVal val="-19.9955"/>
                                          </p:val>
                                        </p:tav>
                                        <p:tav tm="79830">
                                          <p:val>
                                            <p:fltVal val="-19.8557"/>
                                          </p:val>
                                        </p:tav>
                                        <p:tav tm="83160">
                                          <p:val>
                                            <p:fltVal val="-19.3045"/>
                                          </p:val>
                                        </p:tav>
                                        <p:tav tm="86480">
                                          <p:val>
                                            <p:fltVal val="-18.0634"/>
                                          </p:val>
                                        </p:tav>
                                        <p:tav tm="89800">
                                          <p:val>
                                            <p:fltVal val="-15.8505"/>
                                          </p:val>
                                        </p:tav>
                                        <p:tav tm="93120">
                                          <p:val>
                                            <p:fltVal val="-12.3847"/>
                                          </p:val>
                                        </p:tav>
                                        <p:tav tm="96450">
                                          <p:val>
                                            <p:fltVal val="-7.3674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465174D-C69B-44C9-9E6B-D485CAF6A0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712381"/>
          </a:xfrm>
          <a:solidFill>
            <a:srgbClr val="FFFF00"/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#5 Redefine y </a:t>
            </a:r>
            <a:r>
              <a:rPr lang="en-US" dirty="0" err="1">
                <a:solidFill>
                  <a:schemeClr val="tx1"/>
                </a:solidFill>
              </a:rPr>
              <a:t>esconde</a:t>
            </a:r>
            <a:r>
              <a:rPr lang="en-US" dirty="0">
                <a:solidFill>
                  <a:schemeClr val="tx1"/>
                </a:solidFill>
              </a:rPr>
              <a:t> lo </a:t>
            </a:r>
            <a:r>
              <a:rPr lang="en-US" dirty="0" err="1">
                <a:solidFill>
                  <a:schemeClr val="tx1"/>
                </a:solidFill>
              </a:rPr>
              <a:t>necesario</a:t>
            </a:r>
            <a:endParaRPr lang="es-MX" dirty="0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AC61018-CEE5-417D-8C36-33ADECB822F8}"/>
              </a:ext>
            </a:extLst>
          </p:cNvPr>
          <p:cNvSpPr/>
          <p:nvPr/>
        </p:nvSpPr>
        <p:spPr>
          <a:xfrm>
            <a:off x="0" y="712380"/>
            <a:ext cx="4910667" cy="15696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s-MX" sz="12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s-MX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MX" sz="12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s-MX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Animal {</a:t>
            </a:r>
          </a:p>
          <a:p>
            <a:r>
              <a:rPr lang="es-MX" sz="12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s-MX" sz="12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s-MX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MX" sz="12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static</a:t>
            </a:r>
            <a:r>
              <a:rPr lang="es-MX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MX" sz="12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s-MX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MX" sz="12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testClassMethod</a:t>
            </a:r>
            <a:r>
              <a:rPr lang="es-MX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sz="1200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sz="12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en-US" sz="12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2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"The static method in Animal"</a:t>
            </a:r>
            <a:r>
              <a:rPr lang="en-US" sz="12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s-MX" sz="1200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</a:p>
          <a:p>
            <a:r>
              <a:rPr lang="es-MX" sz="12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s-MX" sz="12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s-MX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MX" sz="12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s-MX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MX" sz="12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testInstanceMethod</a:t>
            </a:r>
            <a:r>
              <a:rPr lang="es-MX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sz="1200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sz="12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en-US" sz="12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2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"The instance method in Animal"</a:t>
            </a:r>
            <a:r>
              <a:rPr lang="en-US" sz="12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s-MX" sz="1200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</a:p>
          <a:p>
            <a:r>
              <a:rPr lang="es-MX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s-MX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F6B1289-137B-4837-9C75-BE65C0AFFF52}"/>
              </a:ext>
            </a:extLst>
          </p:cNvPr>
          <p:cNvSpPr/>
          <p:nvPr/>
        </p:nvSpPr>
        <p:spPr>
          <a:xfrm>
            <a:off x="1" y="2281178"/>
            <a:ext cx="4910666" cy="286232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Cat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extends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Animal {</a:t>
            </a:r>
          </a:p>
          <a:p>
            <a:r>
              <a:rPr lang="es-MX" sz="12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s-MX" sz="12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s-MX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MX" sz="12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static</a:t>
            </a:r>
            <a:r>
              <a:rPr lang="es-MX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MX" sz="12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s-MX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MX" sz="12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testClassMethod</a:t>
            </a:r>
            <a:r>
              <a:rPr lang="es-MX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sz="1200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sz="12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en-US" sz="12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2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"The static method in Cat"</a:t>
            </a:r>
            <a:r>
              <a:rPr lang="en-US" sz="12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s-MX" sz="1200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</a:p>
          <a:p>
            <a:r>
              <a:rPr lang="es-MX" sz="12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s-MX" sz="12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s-MX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MX" sz="12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s-MX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MX" sz="12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testInstanceMethod</a:t>
            </a:r>
            <a:r>
              <a:rPr lang="es-MX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sz="1200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sz="12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en-US" sz="12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2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"The instance method in Cat"</a:t>
            </a:r>
            <a:r>
              <a:rPr lang="en-US" sz="12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s-MX" sz="1200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</a:p>
          <a:p>
            <a:endParaRPr lang="es-MX" sz="1200" dirty="0"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static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main(String[] </a:t>
            </a:r>
            <a:r>
              <a:rPr lang="en-US" sz="12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args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s-MX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Cat </a:t>
            </a:r>
            <a:r>
              <a:rPr lang="es-MX" sz="1200" dirty="0" err="1">
                <a:solidFill>
                  <a:srgbClr val="6A3E3E"/>
                </a:solidFill>
                <a:latin typeface="Consolas" panose="020B0609020204030204" pitchFamily="49" charset="0"/>
              </a:rPr>
              <a:t>myCat</a:t>
            </a:r>
            <a:r>
              <a:rPr lang="es-MX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s-MX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s-MX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Cat();</a:t>
            </a:r>
          </a:p>
          <a:p>
            <a:r>
              <a:rPr lang="es-MX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Animal </a:t>
            </a:r>
            <a:r>
              <a:rPr lang="es-MX" sz="1200" dirty="0" err="1">
                <a:solidFill>
                  <a:srgbClr val="6A3E3E"/>
                </a:solidFill>
                <a:latin typeface="Consolas" panose="020B0609020204030204" pitchFamily="49" charset="0"/>
              </a:rPr>
              <a:t>myAnimal</a:t>
            </a:r>
            <a:r>
              <a:rPr lang="es-MX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s-MX" sz="1200" dirty="0" err="1">
                <a:solidFill>
                  <a:srgbClr val="6A3E3E"/>
                </a:solidFill>
                <a:latin typeface="Consolas" panose="020B0609020204030204" pitchFamily="49" charset="0"/>
              </a:rPr>
              <a:t>myCat</a:t>
            </a:r>
            <a:r>
              <a:rPr lang="es-MX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s-MX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s-MX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Animal.</a:t>
            </a:r>
            <a:r>
              <a:rPr lang="es-MX" sz="12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testClassMethod</a:t>
            </a:r>
            <a:r>
              <a:rPr lang="es-MX" sz="1200" i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s-MX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s-MX" sz="1200" dirty="0" err="1">
                <a:solidFill>
                  <a:srgbClr val="6A3E3E"/>
                </a:solidFill>
                <a:latin typeface="Consolas" panose="020B0609020204030204" pitchFamily="49" charset="0"/>
              </a:rPr>
              <a:t>myAnimal</a:t>
            </a:r>
            <a:r>
              <a:rPr lang="es-MX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.testInstanceMethod</a:t>
            </a:r>
            <a:r>
              <a:rPr lang="es-MX" sz="12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s-MX" sz="1200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</a:p>
          <a:p>
            <a:r>
              <a:rPr lang="es-MX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s-MX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225F623-AFDE-430E-B353-1BFE3DA4958F}"/>
              </a:ext>
            </a:extLst>
          </p:cNvPr>
          <p:cNvSpPr/>
          <p:nvPr/>
        </p:nvSpPr>
        <p:spPr>
          <a:xfrm>
            <a:off x="5029199" y="850879"/>
            <a:ext cx="3098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The static method in Cat</a:t>
            </a:r>
          </a:p>
          <a:p>
            <a:r>
              <a:rPr lang="en-US" dirty="0"/>
              <a:t>The instance method in Cat</a:t>
            </a:r>
            <a:endParaRPr lang="es-MX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61809FB-4A81-4538-A4FB-7CD918455904}"/>
              </a:ext>
            </a:extLst>
          </p:cNvPr>
          <p:cNvSpPr/>
          <p:nvPr/>
        </p:nvSpPr>
        <p:spPr>
          <a:xfrm>
            <a:off x="5029199" y="1870859"/>
            <a:ext cx="34459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The static method in Animal</a:t>
            </a:r>
          </a:p>
          <a:p>
            <a:r>
              <a:rPr lang="en-US" dirty="0"/>
              <a:t>The instance method in Animal</a:t>
            </a:r>
            <a:endParaRPr lang="es-MX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270E6A5-3F7D-4E23-9C31-434F942FA2A9}"/>
              </a:ext>
            </a:extLst>
          </p:cNvPr>
          <p:cNvSpPr/>
          <p:nvPr/>
        </p:nvSpPr>
        <p:spPr>
          <a:xfrm>
            <a:off x="5026029" y="2964070"/>
            <a:ext cx="34459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The static method in Animal</a:t>
            </a:r>
          </a:p>
          <a:p>
            <a:r>
              <a:rPr lang="en-US" dirty="0"/>
              <a:t>The instance method in Cat</a:t>
            </a:r>
            <a:endParaRPr lang="es-MX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37D10A3-C88E-4B32-B0C5-2C7D7A1B1387}"/>
              </a:ext>
            </a:extLst>
          </p:cNvPr>
          <p:cNvSpPr/>
          <p:nvPr/>
        </p:nvSpPr>
        <p:spPr>
          <a:xfrm>
            <a:off x="5026029" y="4025690"/>
            <a:ext cx="34459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The static method in Cat</a:t>
            </a:r>
          </a:p>
          <a:p>
            <a:r>
              <a:rPr lang="en-US" dirty="0"/>
              <a:t>The instance method in Animal</a:t>
            </a:r>
            <a:endParaRPr lang="es-MX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7A701A6-8A61-4FE5-8D6D-8D6B11C530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957" t="2556" r="1212" b="1462"/>
          <a:stretch/>
        </p:blipFill>
        <p:spPr>
          <a:xfrm>
            <a:off x="8403516" y="794644"/>
            <a:ext cx="714756" cy="746157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308E283-3972-43EF-93CA-5AA6442050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1962" y="3018630"/>
            <a:ext cx="844540" cy="646331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983B3E9-567F-4D20-A35D-0E8F9F594F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1733" y="4111862"/>
            <a:ext cx="736441" cy="601176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9D4135F-0179-4F01-9D89-8C7FD5AF313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8336" t="18934" r="-18146" b="5766"/>
          <a:stretch/>
        </p:blipFill>
        <p:spPr>
          <a:xfrm>
            <a:off x="8471962" y="1954467"/>
            <a:ext cx="766212" cy="640545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0FA41D60-674A-4794-959A-5681870B6927}"/>
                  </a:ext>
                </a:extLst>
              </p14:cNvPr>
              <p14:cNvContentPartPr/>
              <p14:nvPr/>
            </p14:nvContentPartPr>
            <p14:xfrm>
              <a:off x="217800" y="900000"/>
              <a:ext cx="7940880" cy="38617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0FA41D60-674A-4794-959A-5681870B692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08440" y="890640"/>
                <a:ext cx="7959600" cy="3880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75929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17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DBE69-2CE4-4D01-AE13-28DD17542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712381"/>
          </a:xfrm>
          <a:solidFill>
            <a:srgbClr val="FFFF00"/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#5 Redefine y </a:t>
            </a:r>
            <a:r>
              <a:rPr lang="en-US" dirty="0" err="1">
                <a:solidFill>
                  <a:schemeClr val="tx1"/>
                </a:solidFill>
              </a:rPr>
              <a:t>esconde</a:t>
            </a:r>
            <a:r>
              <a:rPr lang="en-US" dirty="0">
                <a:solidFill>
                  <a:schemeClr val="tx1"/>
                </a:solidFill>
              </a:rPr>
              <a:t> lo </a:t>
            </a:r>
            <a:r>
              <a:rPr lang="en-US" dirty="0" err="1">
                <a:solidFill>
                  <a:schemeClr val="tx1"/>
                </a:solidFill>
              </a:rPr>
              <a:t>necesario</a:t>
            </a:r>
            <a:endParaRPr lang="es-MX" dirty="0">
              <a:solidFill>
                <a:schemeClr val="tx1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4901F5-AA30-4006-BB44-84D57955B2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9333" y="823100"/>
            <a:ext cx="8974667" cy="2615044"/>
          </a:xfrm>
        </p:spPr>
        <p:txBody>
          <a:bodyPr/>
          <a:lstStyle/>
          <a:p>
            <a:r>
              <a:rPr lang="en-US" dirty="0" err="1"/>
              <a:t>Cuando</a:t>
            </a:r>
            <a:r>
              <a:rPr lang="en-US" dirty="0"/>
              <a:t> </a:t>
            </a:r>
            <a:r>
              <a:rPr lang="en-US" dirty="0" err="1"/>
              <a:t>declaramos</a:t>
            </a:r>
            <a:r>
              <a:rPr lang="en-US" dirty="0"/>
              <a:t> un </a:t>
            </a:r>
            <a:r>
              <a:rPr lang="en-US" dirty="0" err="1"/>
              <a:t>método</a:t>
            </a:r>
            <a:r>
              <a:rPr lang="en-US" dirty="0"/>
              <a:t> </a:t>
            </a:r>
            <a:r>
              <a:rPr lang="en-US" dirty="0" err="1"/>
              <a:t>estático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una </a:t>
            </a:r>
            <a:r>
              <a:rPr lang="en-US" dirty="0" err="1"/>
              <a:t>subclase</a:t>
            </a:r>
            <a:r>
              <a:rPr lang="en-US" dirty="0"/>
              <a:t> con la </a:t>
            </a:r>
            <a:r>
              <a:rPr lang="en-US" dirty="0" err="1"/>
              <a:t>misma</a:t>
            </a:r>
            <a:r>
              <a:rPr lang="en-US" dirty="0"/>
              <a:t> </a:t>
            </a:r>
            <a:r>
              <a:rPr lang="en-US" dirty="0" err="1"/>
              <a:t>firma</a:t>
            </a:r>
            <a:r>
              <a:rPr lang="en-US" dirty="0"/>
              <a:t> que un </a:t>
            </a:r>
            <a:r>
              <a:rPr lang="en-US" dirty="0" err="1"/>
              <a:t>método</a:t>
            </a:r>
            <a:r>
              <a:rPr lang="en-US" dirty="0"/>
              <a:t> </a:t>
            </a:r>
            <a:r>
              <a:rPr lang="en-US" dirty="0" err="1"/>
              <a:t>heredado</a:t>
            </a:r>
            <a:r>
              <a:rPr lang="en-US" dirty="0"/>
              <a:t> de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clase</a:t>
            </a:r>
            <a:r>
              <a:rPr lang="en-US" dirty="0"/>
              <a:t> base, </a:t>
            </a:r>
            <a:r>
              <a:rPr lang="en-US" dirty="0" err="1"/>
              <a:t>estamos</a:t>
            </a:r>
            <a:r>
              <a:rPr lang="en-US" dirty="0"/>
              <a:t> </a:t>
            </a:r>
            <a:r>
              <a:rPr lang="en-US" b="1" dirty="0" err="1">
                <a:solidFill>
                  <a:srgbClr val="FF0000"/>
                </a:solidFill>
              </a:rPr>
              <a:t>escondiendo</a:t>
            </a:r>
            <a:r>
              <a:rPr lang="en-US" dirty="0"/>
              <a:t> </a:t>
            </a:r>
            <a:r>
              <a:rPr lang="en-US" b="1" dirty="0">
                <a:solidFill>
                  <a:srgbClr val="FF0000"/>
                </a:solidFill>
              </a:rPr>
              <a:t>(hiding)</a:t>
            </a:r>
            <a:r>
              <a:rPr lang="en-US" dirty="0"/>
              <a:t> el </a:t>
            </a:r>
            <a:r>
              <a:rPr lang="en-US" dirty="0" err="1"/>
              <a:t>método</a:t>
            </a:r>
            <a:r>
              <a:rPr lang="en-US" dirty="0"/>
              <a:t> de la </a:t>
            </a:r>
            <a:r>
              <a:rPr lang="en-US" dirty="0" err="1"/>
              <a:t>clase</a:t>
            </a:r>
            <a:r>
              <a:rPr lang="en-US" dirty="0"/>
              <a:t> base.</a:t>
            </a:r>
          </a:p>
          <a:p>
            <a:endParaRPr lang="en-US" dirty="0"/>
          </a:p>
          <a:p>
            <a:r>
              <a:rPr lang="en-US" dirty="0"/>
              <a:t>Los </a:t>
            </a:r>
            <a:r>
              <a:rPr lang="en-US" dirty="0" err="1"/>
              <a:t>métodos</a:t>
            </a:r>
            <a:r>
              <a:rPr lang="en-US" dirty="0"/>
              <a:t> </a:t>
            </a:r>
            <a:r>
              <a:rPr lang="en-US" dirty="0" err="1"/>
              <a:t>estáticos</a:t>
            </a:r>
            <a:r>
              <a:rPr lang="en-US" dirty="0"/>
              <a:t> </a:t>
            </a:r>
            <a:r>
              <a:rPr lang="en-US" dirty="0" err="1"/>
              <a:t>pueden</a:t>
            </a:r>
            <a:r>
              <a:rPr lang="en-US" dirty="0"/>
              <a:t> ser </a:t>
            </a:r>
            <a:r>
              <a:rPr lang="en-US" dirty="0" err="1"/>
              <a:t>heredados</a:t>
            </a:r>
            <a:r>
              <a:rPr lang="en-US" dirty="0"/>
              <a:t> </a:t>
            </a:r>
            <a:r>
              <a:rPr lang="en-US" dirty="0" err="1"/>
              <a:t>pero</a:t>
            </a:r>
            <a:r>
              <a:rPr lang="en-US" dirty="0"/>
              <a:t> </a:t>
            </a:r>
            <a:r>
              <a:rPr lang="en-US" dirty="0" err="1"/>
              <a:t>nunca</a:t>
            </a:r>
            <a:r>
              <a:rPr lang="en-US" dirty="0"/>
              <a:t> </a:t>
            </a:r>
            <a:r>
              <a:rPr lang="en-US" dirty="0" err="1"/>
              <a:t>redefinidos</a:t>
            </a:r>
            <a:r>
              <a:rPr lang="en-US" dirty="0"/>
              <a:t> por la forma </a:t>
            </a:r>
            <a:r>
              <a:rPr lang="en-US" dirty="0" err="1"/>
              <a:t>en</a:t>
            </a:r>
            <a:r>
              <a:rPr lang="en-US" dirty="0"/>
              <a:t> la que se </a:t>
            </a:r>
            <a:r>
              <a:rPr lang="en-US" dirty="0" err="1"/>
              <a:t>llaman</a:t>
            </a:r>
            <a:r>
              <a:rPr lang="en-US" dirty="0"/>
              <a:t> (</a:t>
            </a:r>
            <a:r>
              <a:rPr lang="en-US" dirty="0" err="1"/>
              <a:t>nombre</a:t>
            </a:r>
            <a:r>
              <a:rPr lang="en-US" dirty="0"/>
              <a:t> de la </a:t>
            </a:r>
            <a:r>
              <a:rPr lang="en-US" dirty="0" err="1"/>
              <a:t>clase</a:t>
            </a:r>
            <a:r>
              <a:rPr lang="en-US" dirty="0"/>
              <a:t> + </a:t>
            </a:r>
            <a:r>
              <a:rPr lang="en-US" dirty="0" err="1"/>
              <a:t>nombre</a:t>
            </a:r>
            <a:r>
              <a:rPr lang="en-US" dirty="0"/>
              <a:t> del </a:t>
            </a:r>
            <a:r>
              <a:rPr lang="en-US" dirty="0" err="1"/>
              <a:t>método</a:t>
            </a:r>
            <a:r>
              <a:rPr lang="en-US" dirty="0"/>
              <a:t>).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856106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02823F3-9DD9-49D1-B484-BE9AEAAE35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712381"/>
          </a:xfrm>
          <a:solidFill>
            <a:srgbClr val="FFFF00"/>
          </a:solidFill>
        </p:spPr>
        <p:txBody>
          <a:bodyPr/>
          <a:lstStyle/>
          <a:p>
            <a:r>
              <a:rPr lang="es-MX" dirty="0">
                <a:solidFill>
                  <a:schemeClr val="tx1"/>
                </a:solidFill>
              </a:rPr>
              <a:t>“Receta” para Herencia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E489E64-7427-4115-9A79-156AB93C6FAF}"/>
              </a:ext>
            </a:extLst>
          </p:cNvPr>
          <p:cNvSpPr/>
          <p:nvPr/>
        </p:nvSpPr>
        <p:spPr>
          <a:xfrm>
            <a:off x="652407" y="1885087"/>
            <a:ext cx="798867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Limita</a:t>
            </a:r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5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redefiniciones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6049009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DBE69-2CE4-4D01-AE13-28DD17542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712381"/>
          </a:xfrm>
          <a:solidFill>
            <a:srgbClr val="FFFF00"/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#6 </a:t>
            </a:r>
            <a:r>
              <a:rPr lang="en-US" dirty="0" err="1">
                <a:solidFill>
                  <a:schemeClr val="tx1"/>
                </a:solidFill>
              </a:rPr>
              <a:t>Limita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redefiniciones</a:t>
            </a:r>
            <a:endParaRPr lang="es-MX" dirty="0">
              <a:solidFill>
                <a:schemeClr val="tx1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4901F5-AA30-4006-BB44-84D57955B2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9333" y="823100"/>
            <a:ext cx="8974667" cy="2989948"/>
          </a:xfrm>
        </p:spPr>
        <p:txBody>
          <a:bodyPr/>
          <a:lstStyle/>
          <a:p>
            <a:r>
              <a:rPr lang="en-US" dirty="0" err="1"/>
              <a:t>Existe</a:t>
            </a:r>
            <a:r>
              <a:rPr lang="en-US" dirty="0"/>
              <a:t> </a:t>
            </a:r>
            <a:r>
              <a:rPr lang="en-US" dirty="0" err="1"/>
              <a:t>algún</a:t>
            </a:r>
            <a:r>
              <a:rPr lang="en-US" dirty="0"/>
              <a:t> </a:t>
            </a:r>
            <a:r>
              <a:rPr lang="en-US" dirty="0" err="1"/>
              <a:t>método</a:t>
            </a:r>
            <a:r>
              <a:rPr lang="en-US" dirty="0"/>
              <a:t> que no </a:t>
            </a:r>
            <a:r>
              <a:rPr lang="en-US" dirty="0" err="1"/>
              <a:t>debamos</a:t>
            </a:r>
            <a:r>
              <a:rPr lang="en-US" dirty="0"/>
              <a:t> </a:t>
            </a:r>
            <a:r>
              <a:rPr lang="en-US" dirty="0" err="1"/>
              <a:t>permitir</a:t>
            </a:r>
            <a:r>
              <a:rPr lang="en-US" dirty="0"/>
              <a:t> que sea </a:t>
            </a:r>
            <a:r>
              <a:rPr lang="en-US" dirty="0" err="1"/>
              <a:t>redefinido</a:t>
            </a:r>
            <a:r>
              <a:rPr lang="en-US" dirty="0"/>
              <a:t>? </a:t>
            </a:r>
            <a:r>
              <a:rPr lang="en-US" dirty="0" err="1"/>
              <a:t>Piensa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algún</a:t>
            </a:r>
            <a:r>
              <a:rPr lang="en-US" dirty="0"/>
              <a:t> </a:t>
            </a:r>
            <a:r>
              <a:rPr lang="en-US" dirty="0" err="1"/>
              <a:t>método</a:t>
            </a:r>
            <a:r>
              <a:rPr lang="en-US" dirty="0"/>
              <a:t> </a:t>
            </a:r>
            <a:r>
              <a:rPr lang="en-US" dirty="0" err="1"/>
              <a:t>cuya</a:t>
            </a:r>
            <a:r>
              <a:rPr lang="en-US" dirty="0"/>
              <a:t> </a:t>
            </a:r>
            <a:r>
              <a:rPr lang="en-US" dirty="0" err="1"/>
              <a:t>implementación</a:t>
            </a:r>
            <a:r>
              <a:rPr lang="en-US" dirty="0"/>
              <a:t> sea </a:t>
            </a:r>
            <a:r>
              <a:rPr lang="en-US" dirty="0" err="1"/>
              <a:t>crítica</a:t>
            </a:r>
            <a:r>
              <a:rPr lang="en-US" dirty="0"/>
              <a:t> para el </a:t>
            </a:r>
            <a:r>
              <a:rPr lang="en-US" dirty="0" err="1"/>
              <a:t>correcto</a:t>
            </a:r>
            <a:r>
              <a:rPr lang="en-US" dirty="0"/>
              <a:t> </a:t>
            </a:r>
            <a:r>
              <a:rPr lang="en-US" dirty="0" err="1"/>
              <a:t>funcionamiento</a:t>
            </a:r>
            <a:r>
              <a:rPr lang="en-US" dirty="0"/>
              <a:t> de la </a:t>
            </a:r>
            <a:r>
              <a:rPr lang="en-US" dirty="0" err="1"/>
              <a:t>clase</a:t>
            </a:r>
            <a:r>
              <a:rPr lang="en-US" dirty="0"/>
              <a:t> por </a:t>
            </a:r>
            <a:r>
              <a:rPr lang="en-US" dirty="0" err="1"/>
              <a:t>cuestiones</a:t>
            </a:r>
            <a:r>
              <a:rPr lang="en-US" dirty="0"/>
              <a:t> de </a:t>
            </a:r>
            <a:r>
              <a:rPr lang="en-US" dirty="0" err="1"/>
              <a:t>integridad</a:t>
            </a:r>
            <a:r>
              <a:rPr lang="en-US" dirty="0"/>
              <a:t>, </a:t>
            </a:r>
            <a:r>
              <a:rPr lang="en-US" dirty="0" err="1"/>
              <a:t>seguridad</a:t>
            </a:r>
            <a:r>
              <a:rPr lang="en-US" dirty="0"/>
              <a:t>, etc.</a:t>
            </a:r>
          </a:p>
          <a:p>
            <a:endParaRPr lang="en-US" dirty="0"/>
          </a:p>
          <a:p>
            <a:r>
              <a:rPr lang="en-US" dirty="0" err="1"/>
              <a:t>Utiliza</a:t>
            </a:r>
            <a:r>
              <a:rPr lang="en-US" dirty="0"/>
              <a:t> el </a:t>
            </a:r>
            <a:r>
              <a:rPr lang="en-US" dirty="0" err="1"/>
              <a:t>modificador</a:t>
            </a:r>
            <a:r>
              <a:rPr lang="en-US" dirty="0"/>
              <a:t> </a:t>
            </a:r>
            <a:r>
              <a:rPr lang="en-US" b="1" dirty="0">
                <a:solidFill>
                  <a:srgbClr val="FF0000"/>
                </a:solidFill>
                <a:latin typeface="Cascadia Code" panose="00000509000000000000" pitchFamily="49" charset="0"/>
              </a:rPr>
              <a:t>final </a:t>
            </a:r>
            <a:r>
              <a:rPr lang="en-US" dirty="0"/>
              <a:t>para </a:t>
            </a:r>
            <a:r>
              <a:rPr lang="en-US" dirty="0" err="1"/>
              <a:t>evitar</a:t>
            </a:r>
            <a:r>
              <a:rPr lang="en-US" dirty="0"/>
              <a:t> que </a:t>
            </a:r>
            <a:r>
              <a:rPr lang="en-US" dirty="0" err="1"/>
              <a:t>estos</a:t>
            </a:r>
            <a:r>
              <a:rPr lang="en-US" dirty="0"/>
              <a:t> </a:t>
            </a:r>
            <a:r>
              <a:rPr lang="en-US" dirty="0" err="1"/>
              <a:t>métodos</a:t>
            </a:r>
            <a:r>
              <a:rPr lang="en-US" dirty="0"/>
              <a:t> </a:t>
            </a:r>
            <a:r>
              <a:rPr lang="en-US" dirty="0" err="1"/>
              <a:t>puedan</a:t>
            </a:r>
            <a:r>
              <a:rPr lang="en-US" dirty="0"/>
              <a:t> ser </a:t>
            </a:r>
            <a:r>
              <a:rPr lang="en-US" dirty="0" err="1"/>
              <a:t>redefinidos</a:t>
            </a:r>
            <a:r>
              <a:rPr lang="en-US" dirty="0"/>
              <a:t>.</a:t>
            </a:r>
            <a:endParaRPr lang="en-US" b="1" dirty="0">
              <a:solidFill>
                <a:srgbClr val="FF0000"/>
              </a:solidFill>
              <a:latin typeface="Cascadia Code" panose="00000509000000000000" pitchFamily="49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036280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722CD41-0AA1-4B35-8539-517FB2228623}"/>
              </a:ext>
            </a:extLst>
          </p:cNvPr>
          <p:cNvSpPr txBox="1"/>
          <p:nvPr/>
        </p:nvSpPr>
        <p:spPr>
          <a:xfrm>
            <a:off x="0" y="0"/>
            <a:ext cx="6060558" cy="34163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MX" sz="12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s-MX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MX" sz="12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s-MX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MX" sz="12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Website</a:t>
            </a:r>
            <a:r>
              <a:rPr lang="es-MX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endParaRPr lang="es-MX" sz="1200" dirty="0">
              <a:latin typeface="Consolas" panose="020B0609020204030204" pitchFamily="49" charset="0"/>
            </a:endParaRPr>
          </a:p>
          <a:p>
            <a:r>
              <a:rPr lang="es-MX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  </a:t>
            </a:r>
            <a:r>
              <a:rPr lang="es-MX" sz="12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protected</a:t>
            </a:r>
            <a:r>
              <a:rPr lang="es-MX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MX" sz="12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boolean</a:t>
            </a:r>
            <a:r>
              <a:rPr lang="es-MX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MX" sz="12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authenticated</a:t>
            </a:r>
            <a:r>
              <a:rPr lang="es-MX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es-MX" sz="1200" dirty="0">
              <a:latin typeface="Consolas" panose="020B0609020204030204" pitchFamily="49" charset="0"/>
            </a:endParaRPr>
          </a:p>
          <a:p>
            <a:r>
              <a:rPr lang="es-MX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  </a:t>
            </a:r>
            <a:r>
              <a:rPr lang="es-MX" sz="12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s-MX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MX" sz="12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Website</a:t>
            </a:r>
            <a:r>
              <a:rPr lang="es-MX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</a:p>
          <a:p>
            <a:r>
              <a:rPr lang="es-MX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    </a:t>
            </a:r>
            <a:r>
              <a:rPr lang="es-MX" sz="12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this</a:t>
            </a:r>
            <a:r>
              <a:rPr lang="es-MX" sz="12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s-MX" sz="12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authenticated</a:t>
            </a:r>
            <a:r>
              <a:rPr lang="es-MX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s-MX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false</a:t>
            </a:r>
            <a:r>
              <a:rPr lang="es-MX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s-MX" sz="1200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</a:p>
          <a:p>
            <a:endParaRPr lang="es-MX" sz="1200" dirty="0">
              <a:latin typeface="Consolas" panose="020B060902020403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  public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authenticate(String </a:t>
            </a:r>
            <a:r>
              <a:rPr lang="en-US" sz="1200" b="1" dirty="0">
                <a:solidFill>
                  <a:srgbClr val="6A3E3E"/>
                </a:solidFill>
                <a:latin typeface="Consolas" panose="020B0609020204030204" pitchFamily="49" charset="0"/>
              </a:rPr>
              <a:t>password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s-MX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    </a:t>
            </a:r>
            <a:r>
              <a:rPr lang="es-MX" sz="12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es-MX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s-MX" sz="12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password</a:t>
            </a:r>
            <a:r>
              <a:rPr lang="es-MX" sz="12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.equals</a:t>
            </a:r>
            <a:r>
              <a:rPr lang="es-MX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s-MX" sz="1200" b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s-MX" sz="1200" b="1" dirty="0" err="1">
                <a:solidFill>
                  <a:srgbClr val="2A00FF"/>
                </a:solidFill>
                <a:latin typeface="Consolas" panose="020B0609020204030204" pitchFamily="49" charset="0"/>
              </a:rPr>
              <a:t>password</a:t>
            </a:r>
            <a:r>
              <a:rPr lang="es-MX" sz="1200" b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s-MX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)) {</a:t>
            </a:r>
          </a:p>
          <a:p>
            <a:r>
              <a:rPr lang="es-MX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      </a:t>
            </a:r>
            <a:r>
              <a:rPr lang="es-MX" sz="12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this</a:t>
            </a:r>
            <a:r>
              <a:rPr lang="es-MX" sz="12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s-MX" sz="12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authenticated</a:t>
            </a:r>
            <a:r>
              <a:rPr lang="es-MX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s-MX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true</a:t>
            </a:r>
            <a:r>
              <a:rPr lang="es-MX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sz="1200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sz="12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en-US" sz="12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2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"Success: You have been authenticated"</a:t>
            </a:r>
            <a:r>
              <a:rPr lang="en-US" sz="12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s-MX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} </a:t>
            </a:r>
            <a:r>
              <a:rPr lang="es-MX" sz="12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else</a:t>
            </a:r>
            <a:r>
              <a:rPr lang="es-MX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s-MX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      </a:t>
            </a:r>
            <a:r>
              <a:rPr lang="es-MX" sz="12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this</a:t>
            </a:r>
            <a:r>
              <a:rPr lang="es-MX" sz="12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s-MX" sz="12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authenticated</a:t>
            </a:r>
            <a:r>
              <a:rPr lang="es-MX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s-MX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false</a:t>
            </a:r>
            <a:r>
              <a:rPr lang="es-MX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sz="1200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sz="12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en-US" sz="12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2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"Error: Try again"</a:t>
            </a:r>
            <a:r>
              <a:rPr lang="en-US" sz="12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s-MX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s-MX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es-MX" sz="1200" dirty="0">
              <a:latin typeface="Consolas" panose="020B06090202040302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3F0C3E7-3CCA-4390-86D4-E54A9D12B45A}"/>
              </a:ext>
            </a:extLst>
          </p:cNvPr>
          <p:cNvSpPr/>
          <p:nvPr/>
        </p:nvSpPr>
        <p:spPr>
          <a:xfrm>
            <a:off x="0" y="3416320"/>
            <a:ext cx="6060558" cy="175432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Facebook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extends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Website {</a:t>
            </a:r>
          </a:p>
          <a:p>
            <a:endParaRPr lang="es-MX" sz="1200" dirty="0">
              <a:latin typeface="Consolas" panose="020B060902020403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  public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authenticate(String </a:t>
            </a:r>
            <a:r>
              <a:rPr lang="en-US" sz="1200" b="1" dirty="0">
                <a:solidFill>
                  <a:srgbClr val="6A3E3E"/>
                </a:solidFill>
                <a:latin typeface="Consolas" panose="020B0609020204030204" pitchFamily="49" charset="0"/>
              </a:rPr>
              <a:t>password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s-MX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    </a:t>
            </a:r>
            <a:r>
              <a:rPr lang="es-MX" sz="12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this</a:t>
            </a:r>
            <a:r>
              <a:rPr lang="es-MX" sz="12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s-MX" sz="12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authenticated</a:t>
            </a:r>
            <a:r>
              <a:rPr lang="es-MX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s-MX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true</a:t>
            </a:r>
            <a:r>
              <a:rPr lang="es-MX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sz="1200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sz="12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en-US" sz="12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2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"Success: You have been authenticated"</a:t>
            </a:r>
            <a:r>
              <a:rPr lang="en-US" sz="12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s-MX" sz="1200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</a:p>
          <a:p>
            <a:endParaRPr lang="es-MX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s-MX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es-MX" sz="12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72647F-6BE2-4FB5-A4CE-E82CFC7B2ADA}"/>
              </a:ext>
            </a:extLst>
          </p:cNvPr>
          <p:cNvSpPr txBox="1"/>
          <p:nvPr/>
        </p:nvSpPr>
        <p:spPr>
          <a:xfrm>
            <a:off x="6060558" y="978195"/>
            <a:ext cx="3083442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La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clase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Facebook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hereda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el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método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authenticate y lo redefine,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eliminando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funcionalidad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crítica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para la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clase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Website.</a:t>
            </a:r>
          </a:p>
          <a:p>
            <a:endParaRPr lang="en-US" sz="16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Esto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sería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un error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porque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estamos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ignorando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la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verificación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de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seguridad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que tenia authenticate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en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la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clase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Website.</a:t>
            </a:r>
            <a:endParaRPr lang="es-MX" sz="16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184196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722CD41-0AA1-4B35-8539-517FB2228623}"/>
              </a:ext>
            </a:extLst>
          </p:cNvPr>
          <p:cNvSpPr txBox="1"/>
          <p:nvPr/>
        </p:nvSpPr>
        <p:spPr>
          <a:xfrm>
            <a:off x="0" y="0"/>
            <a:ext cx="6060558" cy="34163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MX" sz="12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s-MX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MX" sz="12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s-MX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MX" sz="12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Website</a:t>
            </a:r>
            <a:r>
              <a:rPr lang="es-MX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endParaRPr lang="es-MX" sz="1200" dirty="0">
              <a:latin typeface="Consolas" panose="020B0609020204030204" pitchFamily="49" charset="0"/>
            </a:endParaRPr>
          </a:p>
          <a:p>
            <a:r>
              <a:rPr lang="es-MX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  </a:t>
            </a:r>
            <a:r>
              <a:rPr lang="es-MX" sz="12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protected</a:t>
            </a:r>
            <a:r>
              <a:rPr lang="es-MX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MX" sz="12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boolean</a:t>
            </a:r>
            <a:r>
              <a:rPr lang="es-MX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MX" sz="12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authenticated</a:t>
            </a:r>
            <a:r>
              <a:rPr lang="es-MX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es-MX" sz="1200" dirty="0">
              <a:latin typeface="Consolas" panose="020B0609020204030204" pitchFamily="49" charset="0"/>
            </a:endParaRPr>
          </a:p>
          <a:p>
            <a:r>
              <a:rPr lang="es-MX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  </a:t>
            </a:r>
            <a:r>
              <a:rPr lang="es-MX" sz="12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s-MX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MX" sz="12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Website</a:t>
            </a:r>
            <a:r>
              <a:rPr lang="es-MX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</a:p>
          <a:p>
            <a:r>
              <a:rPr lang="es-MX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    </a:t>
            </a:r>
            <a:r>
              <a:rPr lang="es-MX" sz="12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this</a:t>
            </a:r>
            <a:r>
              <a:rPr lang="es-MX" sz="12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s-MX" sz="12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authenticated</a:t>
            </a:r>
            <a:r>
              <a:rPr lang="es-MX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s-MX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false</a:t>
            </a:r>
            <a:r>
              <a:rPr lang="es-MX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s-MX" sz="1200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</a:p>
          <a:p>
            <a:endParaRPr lang="es-MX" sz="1200" dirty="0">
              <a:latin typeface="Consolas" panose="020B060902020403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  public final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authenticate(String </a:t>
            </a:r>
            <a:r>
              <a:rPr lang="en-US" sz="1200" b="1" dirty="0">
                <a:solidFill>
                  <a:srgbClr val="6A3E3E"/>
                </a:solidFill>
                <a:latin typeface="Consolas" panose="020B0609020204030204" pitchFamily="49" charset="0"/>
              </a:rPr>
              <a:t>password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s-MX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    </a:t>
            </a:r>
            <a:r>
              <a:rPr lang="es-MX" sz="12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es-MX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s-MX" sz="12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password</a:t>
            </a:r>
            <a:r>
              <a:rPr lang="es-MX" sz="12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.equals</a:t>
            </a:r>
            <a:r>
              <a:rPr lang="es-MX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s-MX" sz="1200" b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s-MX" sz="1200" b="1" dirty="0" err="1">
                <a:solidFill>
                  <a:srgbClr val="2A00FF"/>
                </a:solidFill>
                <a:latin typeface="Consolas" panose="020B0609020204030204" pitchFamily="49" charset="0"/>
              </a:rPr>
              <a:t>password</a:t>
            </a:r>
            <a:r>
              <a:rPr lang="es-MX" sz="1200" b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s-MX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)) {</a:t>
            </a:r>
          </a:p>
          <a:p>
            <a:r>
              <a:rPr lang="es-MX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      </a:t>
            </a:r>
            <a:r>
              <a:rPr lang="es-MX" sz="12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this</a:t>
            </a:r>
            <a:r>
              <a:rPr lang="es-MX" sz="12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s-MX" sz="12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authenticated</a:t>
            </a:r>
            <a:r>
              <a:rPr lang="es-MX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s-MX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true</a:t>
            </a:r>
            <a:r>
              <a:rPr lang="es-MX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sz="1200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sz="12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en-US" sz="12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2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"Success: You have been authenticated"</a:t>
            </a:r>
            <a:r>
              <a:rPr lang="en-US" sz="12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s-MX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} </a:t>
            </a:r>
            <a:r>
              <a:rPr lang="es-MX" sz="12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else</a:t>
            </a:r>
            <a:r>
              <a:rPr lang="es-MX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s-MX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      </a:t>
            </a:r>
            <a:r>
              <a:rPr lang="es-MX" sz="12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this</a:t>
            </a:r>
            <a:r>
              <a:rPr lang="es-MX" sz="12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s-MX" sz="12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authenticated</a:t>
            </a:r>
            <a:r>
              <a:rPr lang="es-MX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s-MX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false</a:t>
            </a:r>
            <a:r>
              <a:rPr lang="es-MX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sz="1200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sz="12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en-US" sz="12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2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"Error: Try again"</a:t>
            </a:r>
            <a:r>
              <a:rPr lang="en-US" sz="12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s-MX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s-MX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es-MX" sz="1200" dirty="0">
              <a:latin typeface="Consolas" panose="020B06090202040302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3F0C3E7-3CCA-4390-86D4-E54A9D12B45A}"/>
              </a:ext>
            </a:extLst>
          </p:cNvPr>
          <p:cNvSpPr/>
          <p:nvPr/>
        </p:nvSpPr>
        <p:spPr>
          <a:xfrm>
            <a:off x="0" y="3416320"/>
            <a:ext cx="6060558" cy="175432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Facebook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extends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Website {</a:t>
            </a:r>
          </a:p>
          <a:p>
            <a:endParaRPr lang="es-MX" sz="1200" dirty="0">
              <a:latin typeface="Consolas" panose="020B060902020403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  </a:t>
            </a:r>
            <a:r>
              <a:rPr lang="en-US" sz="1200" b="1" u="sng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sz="1200" b="1" u="sng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b="1" u="sng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sz="1200" b="1" u="sng" dirty="0">
                <a:solidFill>
                  <a:srgbClr val="000000"/>
                </a:solidFill>
                <a:latin typeface="Consolas" panose="020B0609020204030204" pitchFamily="49" charset="0"/>
              </a:rPr>
              <a:t> authenticate(String </a:t>
            </a:r>
            <a:r>
              <a:rPr lang="en-US" sz="1200" b="1" u="sng" dirty="0">
                <a:solidFill>
                  <a:srgbClr val="6A3E3E"/>
                </a:solidFill>
                <a:latin typeface="Consolas" panose="020B0609020204030204" pitchFamily="49" charset="0"/>
              </a:rPr>
              <a:t>password</a:t>
            </a:r>
            <a:r>
              <a:rPr lang="en-US" sz="1200" b="1" u="sng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s-MX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    </a:t>
            </a:r>
            <a:r>
              <a:rPr lang="es-MX" sz="12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this</a:t>
            </a:r>
            <a:r>
              <a:rPr lang="es-MX" sz="12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s-MX" sz="12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authenticated</a:t>
            </a:r>
            <a:r>
              <a:rPr lang="es-MX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s-MX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true</a:t>
            </a:r>
            <a:r>
              <a:rPr lang="es-MX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sz="1200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sz="12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en-US" sz="12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2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"Success: You have been authenticated"</a:t>
            </a:r>
            <a:r>
              <a:rPr lang="en-US" sz="12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s-MX" sz="1200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</a:p>
          <a:p>
            <a:endParaRPr lang="es-MX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s-MX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es-MX" sz="12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72647F-6BE2-4FB5-A4CE-E82CFC7B2ADA}"/>
              </a:ext>
            </a:extLst>
          </p:cNvPr>
          <p:cNvSpPr txBox="1"/>
          <p:nvPr/>
        </p:nvSpPr>
        <p:spPr>
          <a:xfrm>
            <a:off x="6352954" y="498066"/>
            <a:ext cx="2615609" cy="132343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La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solución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es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evitar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la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redefinición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del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método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b="1" dirty="0">
                <a:latin typeface="Consolas" panose="020B0609020204030204" pitchFamily="49" charset="0"/>
                <a:ea typeface="Roboto" panose="02000000000000000000" pitchFamily="2" charset="0"/>
              </a:rPr>
              <a:t>authenticate()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agregando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el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modificador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b="1" dirty="0">
                <a:latin typeface="Consolas" panose="020B0609020204030204" pitchFamily="49" charset="0"/>
                <a:ea typeface="Roboto" panose="02000000000000000000" pitchFamily="2" charset="0"/>
              </a:rPr>
              <a:t>final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  <a:endParaRPr lang="es-MX" sz="16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E04AB7BB-2CD3-4E3D-97B2-C16DF7A501DF}"/>
              </a:ext>
            </a:extLst>
          </p:cNvPr>
          <p:cNvCxnSpPr>
            <a:cxnSpLocks/>
            <a:stCxn id="7" idx="1"/>
          </p:cNvCxnSpPr>
          <p:nvPr/>
        </p:nvCxnSpPr>
        <p:spPr bwMode="auto">
          <a:xfrm flipH="1">
            <a:off x="1313122" y="1159786"/>
            <a:ext cx="5039832" cy="355354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ABB841F1-7DC4-43D5-9D40-1728DAEF5A2B}"/>
              </a:ext>
            </a:extLst>
          </p:cNvPr>
          <p:cNvSpPr/>
          <p:nvPr/>
        </p:nvSpPr>
        <p:spPr bwMode="auto">
          <a:xfrm>
            <a:off x="808074" y="1515140"/>
            <a:ext cx="505047" cy="193020"/>
          </a:xfrm>
          <a:prstGeom prst="rect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MX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445AF39-CA5F-4AD9-B6C7-E2371923F1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384" t="22396" r="48430" b="67743"/>
          <a:stretch/>
        </p:blipFill>
        <p:spPr>
          <a:xfrm>
            <a:off x="6436066" y="3321996"/>
            <a:ext cx="2532497" cy="736915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4670206-D182-4673-82CC-609112AE11DE}"/>
              </a:ext>
            </a:extLst>
          </p:cNvPr>
          <p:cNvCxnSpPr>
            <a:cxnSpLocks/>
            <a:stCxn id="13" idx="1"/>
          </p:cNvCxnSpPr>
          <p:nvPr/>
        </p:nvCxnSpPr>
        <p:spPr bwMode="auto">
          <a:xfrm flipH="1">
            <a:off x="4061637" y="3690454"/>
            <a:ext cx="2374429" cy="273987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2287FE0-A4EA-4B9D-9962-5B14FA8F4B99}"/>
              </a:ext>
            </a:extLst>
          </p:cNvPr>
          <p:cNvSpPr txBox="1"/>
          <p:nvPr/>
        </p:nvSpPr>
        <p:spPr>
          <a:xfrm>
            <a:off x="6394509" y="4058911"/>
            <a:ext cx="2615609" cy="107721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Esto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evitará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que las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clases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derivadas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de Website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redefinan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el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método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authenticate.</a:t>
            </a:r>
            <a:endParaRPr lang="es-MX" sz="16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14551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4" name="Google Shape;84;p15"/>
          <p:cNvGraphicFramePr/>
          <p:nvPr>
            <p:extLst>
              <p:ext uri="{D42A27DB-BD31-4B8C-83A1-F6EECF244321}">
                <p14:modId xmlns:p14="http://schemas.microsoft.com/office/powerpoint/2010/main" val="1811574944"/>
              </p:ext>
            </p:extLst>
          </p:nvPr>
        </p:nvGraphicFramePr>
        <p:xfrm>
          <a:off x="451825" y="111000"/>
          <a:ext cx="8519450" cy="4948233"/>
        </p:xfrm>
        <a:graphic>
          <a:graphicData uri="http://schemas.openxmlformats.org/drawingml/2006/table">
            <a:tbl>
              <a:tblPr>
                <a:noFill/>
                <a:tableStyleId>{0C205881-8D2B-4456-8B98-929CBD1B7C57}</a:tableStyleId>
              </a:tblPr>
              <a:tblGrid>
                <a:gridCol w="2489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36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83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647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454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9601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400" b="1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Atributos / Métodos</a:t>
                      </a:r>
                      <a:endParaRPr sz="1400" b="1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425" marR="91425" marT="91425" marB="91425"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400" b="1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Java representation</a:t>
                      </a:r>
                      <a:endParaRPr sz="1400" b="1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425" marR="91425" marT="91425" marB="91425"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400" b="1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All Pokemon</a:t>
                      </a:r>
                      <a:endParaRPr sz="1400" b="1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425" marR="91425" marT="91425" marB="91425"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400" b="1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Electric Pokemon</a:t>
                      </a:r>
                      <a:endParaRPr sz="1400" b="1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425" marR="91425" marT="91425" marB="91425"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400" b="1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Pikachu</a:t>
                      </a:r>
                      <a:endParaRPr sz="1400" b="1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425" marR="91425" marT="91425" marB="91425">
                    <a:solidFill>
                      <a:srgbClr val="A4C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713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4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Pokemon Number</a:t>
                      </a:r>
                      <a:endParaRPr sz="14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4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int pokeDexNo;</a:t>
                      </a:r>
                      <a:endParaRPr sz="14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40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Yes</a:t>
                      </a:r>
                      <a:endParaRPr sz="140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40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Yes</a:t>
                      </a:r>
                      <a:endParaRPr sz="140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40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Yes</a:t>
                      </a:r>
                      <a:endParaRPr sz="140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647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40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Name</a:t>
                      </a:r>
                      <a:endParaRPr sz="140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4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String name;</a:t>
                      </a:r>
                      <a:endParaRPr sz="14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4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Yes</a:t>
                      </a:r>
                      <a:endParaRPr sz="14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40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Yes</a:t>
                      </a:r>
                      <a:endParaRPr sz="140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4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Yes</a:t>
                      </a:r>
                      <a:endParaRPr sz="14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647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40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Height</a:t>
                      </a:r>
                      <a:endParaRPr sz="140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40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double height</a:t>
                      </a:r>
                      <a:endParaRPr sz="140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4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Yes</a:t>
                      </a:r>
                      <a:endParaRPr sz="14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4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Yes</a:t>
                      </a:r>
                      <a:endParaRPr sz="14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40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Yes</a:t>
                      </a:r>
                      <a:endParaRPr sz="140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647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4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Can be healed</a:t>
                      </a:r>
                      <a:endParaRPr sz="14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4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method heal( )</a:t>
                      </a:r>
                      <a:endParaRPr sz="14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40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Yes</a:t>
                      </a:r>
                      <a:endParaRPr sz="140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4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Yes</a:t>
                      </a:r>
                      <a:endParaRPr sz="14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40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Yes</a:t>
                      </a:r>
                      <a:endParaRPr sz="140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9601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4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Resistant to electricity</a:t>
                      </a:r>
                      <a:endParaRPr sz="14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4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boolean resistantToElectricity</a:t>
                      </a:r>
                      <a:endParaRPr sz="14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4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No</a:t>
                      </a:r>
                      <a:endParaRPr sz="14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4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Yes</a:t>
                      </a:r>
                      <a:endParaRPr sz="14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40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Yes</a:t>
                      </a:r>
                      <a:endParaRPr sz="140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9601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4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Can attach with thundershock</a:t>
                      </a:r>
                      <a:endParaRPr sz="14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4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method thundershock( )</a:t>
                      </a:r>
                      <a:endParaRPr sz="14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4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No</a:t>
                      </a:r>
                      <a:endParaRPr sz="14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4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Yes</a:t>
                      </a:r>
                      <a:endParaRPr sz="14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40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Yes</a:t>
                      </a:r>
                      <a:endParaRPr sz="140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1647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4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Can surf</a:t>
                      </a:r>
                      <a:endParaRPr sz="14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4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method surf( )</a:t>
                      </a:r>
                      <a:endParaRPr sz="14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4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No</a:t>
                      </a:r>
                      <a:endParaRPr sz="14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4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No</a:t>
                      </a:r>
                      <a:endParaRPr sz="14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4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Yes</a:t>
                      </a:r>
                      <a:endParaRPr sz="14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1647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4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Can evolve to Raichu</a:t>
                      </a:r>
                      <a:endParaRPr sz="14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40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method evolveRaichu( )</a:t>
                      </a:r>
                      <a:endParaRPr sz="140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40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No</a:t>
                      </a:r>
                      <a:endParaRPr sz="140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40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No</a:t>
                      </a:r>
                      <a:endParaRPr sz="140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4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Yes</a:t>
                      </a:r>
                      <a:endParaRPr sz="14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DBE69-2CE4-4D01-AE13-28DD17542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712381"/>
          </a:xfrm>
          <a:solidFill>
            <a:srgbClr val="FFFF00"/>
          </a:solidFill>
        </p:spPr>
        <p:txBody>
          <a:bodyPr/>
          <a:lstStyle/>
          <a:p>
            <a:r>
              <a:rPr lang="en-US" dirty="0" err="1">
                <a:solidFill>
                  <a:schemeClr val="tx1"/>
                </a:solidFill>
              </a:rPr>
              <a:t>Herencia</a:t>
            </a:r>
            <a:endParaRPr lang="es-MX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10C7EA-60B1-43DF-9AC5-C3627E0458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4037" y="933819"/>
            <a:ext cx="8282763" cy="4083869"/>
          </a:xfrm>
        </p:spPr>
        <p:txBody>
          <a:bodyPr/>
          <a:lstStyle/>
          <a:p>
            <a:r>
              <a:rPr lang="en-US" dirty="0"/>
              <a:t>La</a:t>
            </a:r>
            <a:r>
              <a:rPr lang="en-US" b="1" dirty="0"/>
              <a:t> </a:t>
            </a:r>
            <a:r>
              <a:rPr lang="en-US" b="1" dirty="0" err="1"/>
              <a:t>herencia</a:t>
            </a:r>
            <a:r>
              <a:rPr lang="en-US" dirty="0"/>
              <a:t> es un </a:t>
            </a:r>
            <a:r>
              <a:rPr lang="en-US" dirty="0" err="1"/>
              <a:t>concepto</a:t>
            </a:r>
            <a:r>
              <a:rPr lang="en-US" dirty="0"/>
              <a:t> de la </a:t>
            </a:r>
            <a:r>
              <a:rPr lang="en-US" dirty="0" err="1"/>
              <a:t>programación</a:t>
            </a:r>
            <a:r>
              <a:rPr lang="en-US" dirty="0"/>
              <a:t> </a:t>
            </a:r>
            <a:r>
              <a:rPr lang="en-US" dirty="0" err="1"/>
              <a:t>orientada</a:t>
            </a:r>
            <a:r>
              <a:rPr lang="en-US" dirty="0"/>
              <a:t> a </a:t>
            </a:r>
            <a:r>
              <a:rPr lang="en-US" dirty="0" err="1"/>
              <a:t>objetos</a:t>
            </a:r>
            <a:r>
              <a:rPr lang="en-US" dirty="0"/>
              <a:t> que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permite</a:t>
            </a:r>
            <a:r>
              <a:rPr lang="en-US" dirty="0"/>
              <a:t> </a:t>
            </a:r>
            <a:r>
              <a:rPr lang="en-US" dirty="0" err="1"/>
              <a:t>definir</a:t>
            </a:r>
            <a:r>
              <a:rPr lang="en-US" dirty="0"/>
              <a:t> una </a:t>
            </a:r>
            <a:r>
              <a:rPr lang="en-US" dirty="0" err="1"/>
              <a:t>clase</a:t>
            </a:r>
            <a:r>
              <a:rPr lang="en-US" dirty="0"/>
              <a:t> particular </a:t>
            </a:r>
            <a:r>
              <a:rPr lang="en-US" dirty="0" err="1"/>
              <a:t>basándonos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una </a:t>
            </a:r>
            <a:r>
              <a:rPr lang="en-US" dirty="0" err="1"/>
              <a:t>clase</a:t>
            </a:r>
            <a:r>
              <a:rPr lang="en-US" dirty="0"/>
              <a:t> </a:t>
            </a:r>
            <a:r>
              <a:rPr lang="en-US" dirty="0" err="1"/>
              <a:t>más</a:t>
            </a:r>
            <a:r>
              <a:rPr lang="en-US" dirty="0"/>
              <a:t> general.</a:t>
            </a:r>
          </a:p>
          <a:p>
            <a:endParaRPr lang="es-MX" dirty="0"/>
          </a:p>
          <a:p>
            <a:r>
              <a:rPr lang="es-MX" dirty="0"/>
              <a:t>La nueva clase definida </a:t>
            </a:r>
            <a:r>
              <a:rPr lang="es-MX" b="1" i="1" dirty="0"/>
              <a:t>hereda</a:t>
            </a:r>
            <a:r>
              <a:rPr lang="es-MX" dirty="0"/>
              <a:t> las propiedades (atributos y métodos) de la clase general.</a:t>
            </a:r>
          </a:p>
        </p:txBody>
      </p:sp>
    </p:spTree>
    <p:extLst>
      <p:ext uri="{BB962C8B-B14F-4D97-AF65-F5344CB8AC3E}">
        <p14:creationId xmlns:p14="http://schemas.microsoft.com/office/powerpoint/2010/main" val="32924335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A34E24A-98AF-4B8F-9E1A-09A5096D6883}"/>
              </a:ext>
            </a:extLst>
          </p:cNvPr>
          <p:cNvSpPr/>
          <p:nvPr/>
        </p:nvSpPr>
        <p:spPr>
          <a:xfrm>
            <a:off x="624663" y="3319953"/>
            <a:ext cx="789467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_tradnl" sz="3600" b="1" i="1" dirty="0">
                <a:latin typeface="Gautami" panose="020B0502040204020203" pitchFamily="34" charset="0"/>
                <a:ea typeface="Roboto" panose="02000000000000000000" pitchFamily="2" charset="0"/>
                <a:cs typeface="Gautami" panose="020B0502040204020203" pitchFamily="34" charset="0"/>
              </a:rPr>
              <a:t>TODOS LOS _____ SON _____</a:t>
            </a:r>
          </a:p>
        </p:txBody>
      </p:sp>
      <p:sp>
        <p:nvSpPr>
          <p:cNvPr id="3" name="Double Brace 2">
            <a:extLst>
              <a:ext uri="{FF2B5EF4-FFF2-40B4-BE49-F238E27FC236}">
                <a16:creationId xmlns:a16="http://schemas.microsoft.com/office/drawing/2014/main" id="{C5D62F11-085F-4FEE-9A1B-DDC918F6BF2B}"/>
              </a:ext>
            </a:extLst>
          </p:cNvPr>
          <p:cNvSpPr/>
          <p:nvPr/>
        </p:nvSpPr>
        <p:spPr bwMode="auto">
          <a:xfrm>
            <a:off x="584791" y="2719720"/>
            <a:ext cx="8165805" cy="2033034"/>
          </a:xfrm>
          <a:prstGeom prst="bracePair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MX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93C5F2C-4F04-43CB-8127-E6F78F4CA069}"/>
              </a:ext>
            </a:extLst>
          </p:cNvPr>
          <p:cNvSpPr/>
          <p:nvPr/>
        </p:nvSpPr>
        <p:spPr>
          <a:xfrm>
            <a:off x="1" y="0"/>
            <a:ext cx="9143999" cy="1754326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 algn="ctr"/>
            <a:r>
              <a:rPr lang="en-US" sz="3600" b="1" dirty="0" err="1">
                <a:latin typeface="Roboto" panose="02000000000000000000" pitchFamily="2" charset="0"/>
                <a:ea typeface="Roboto" panose="02000000000000000000" pitchFamily="2" charset="0"/>
              </a:rPr>
              <a:t>Sólo</a:t>
            </a:r>
            <a:r>
              <a:rPr lang="en-US" sz="3600" b="1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600" b="1" dirty="0" err="1">
                <a:latin typeface="Roboto" panose="02000000000000000000" pitchFamily="2" charset="0"/>
                <a:ea typeface="Roboto" panose="02000000000000000000" pitchFamily="2" charset="0"/>
              </a:rPr>
              <a:t>podemos</a:t>
            </a:r>
            <a:r>
              <a:rPr lang="en-US" sz="3600" b="1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600" b="1" dirty="0" err="1">
                <a:latin typeface="Roboto" panose="02000000000000000000" pitchFamily="2" charset="0"/>
                <a:ea typeface="Roboto" panose="02000000000000000000" pitchFamily="2" charset="0"/>
              </a:rPr>
              <a:t>hacer</a:t>
            </a:r>
            <a:r>
              <a:rPr lang="en-US" sz="3600" b="1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600" b="1" dirty="0" err="1">
                <a:latin typeface="Roboto" panose="02000000000000000000" pitchFamily="2" charset="0"/>
                <a:ea typeface="Roboto" panose="02000000000000000000" pitchFamily="2" charset="0"/>
              </a:rPr>
              <a:t>uso</a:t>
            </a:r>
            <a:r>
              <a:rPr lang="en-US" sz="3600" b="1" dirty="0">
                <a:latin typeface="Roboto" panose="02000000000000000000" pitchFamily="2" charset="0"/>
                <a:ea typeface="Roboto" panose="02000000000000000000" pitchFamily="2" charset="0"/>
              </a:rPr>
              <a:t> de la </a:t>
            </a:r>
            <a:r>
              <a:rPr lang="en-US" sz="3600" b="1" dirty="0" err="1">
                <a:latin typeface="Roboto" panose="02000000000000000000" pitchFamily="2" charset="0"/>
                <a:ea typeface="Roboto" panose="02000000000000000000" pitchFamily="2" charset="0"/>
              </a:rPr>
              <a:t>herencia</a:t>
            </a:r>
            <a:r>
              <a:rPr lang="en-US" sz="3600" b="1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600" b="1" dirty="0" err="1">
                <a:latin typeface="Roboto" panose="02000000000000000000" pitchFamily="2" charset="0"/>
                <a:ea typeface="Roboto" panose="02000000000000000000" pitchFamily="2" charset="0"/>
              </a:rPr>
              <a:t>cuando</a:t>
            </a:r>
            <a:r>
              <a:rPr lang="en-US" sz="3600" b="1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600" b="1" dirty="0" err="1">
                <a:latin typeface="Roboto" panose="02000000000000000000" pitchFamily="2" charset="0"/>
                <a:ea typeface="Roboto" panose="02000000000000000000" pitchFamily="2" charset="0"/>
              </a:rPr>
              <a:t>nuestras</a:t>
            </a:r>
            <a:r>
              <a:rPr lang="en-US" sz="3600" b="1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600" b="1" dirty="0" err="1">
                <a:latin typeface="Roboto" panose="02000000000000000000" pitchFamily="2" charset="0"/>
                <a:ea typeface="Roboto" panose="02000000000000000000" pitchFamily="2" charset="0"/>
              </a:rPr>
              <a:t>clases</a:t>
            </a:r>
            <a:r>
              <a:rPr lang="en-US" sz="3600" b="1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600" b="1" dirty="0" err="1">
                <a:latin typeface="Roboto" panose="02000000000000000000" pitchFamily="2" charset="0"/>
                <a:ea typeface="Roboto" panose="02000000000000000000" pitchFamily="2" charset="0"/>
              </a:rPr>
              <a:t>cumplan</a:t>
            </a:r>
            <a:r>
              <a:rPr lang="en-US" sz="3600" b="1" dirty="0">
                <a:latin typeface="Roboto" panose="02000000000000000000" pitchFamily="2" charset="0"/>
                <a:ea typeface="Roboto" panose="02000000000000000000" pitchFamily="2" charset="0"/>
              </a:rPr>
              <a:t> con la </a:t>
            </a:r>
            <a:r>
              <a:rPr lang="en-US" sz="3600" b="1" dirty="0" err="1">
                <a:latin typeface="Roboto" panose="02000000000000000000" pitchFamily="2" charset="0"/>
                <a:ea typeface="Roboto" panose="02000000000000000000" pitchFamily="2" charset="0"/>
              </a:rPr>
              <a:t>siguiente</a:t>
            </a:r>
            <a:r>
              <a:rPr lang="en-US" sz="3600" b="1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600" b="1" dirty="0" err="1">
                <a:latin typeface="Roboto" panose="02000000000000000000" pitchFamily="2" charset="0"/>
                <a:ea typeface="Roboto" panose="02000000000000000000" pitchFamily="2" charset="0"/>
              </a:rPr>
              <a:t>relación</a:t>
            </a:r>
            <a:r>
              <a:rPr lang="en-US" sz="3600" b="1" dirty="0"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876148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DBE69-2CE4-4D01-AE13-28DD17542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712381"/>
          </a:xfrm>
          <a:solidFill>
            <a:srgbClr val="FFFF00"/>
          </a:solidFill>
        </p:spPr>
        <p:txBody>
          <a:bodyPr/>
          <a:lstStyle/>
          <a:p>
            <a:r>
              <a:rPr lang="en-US" dirty="0" err="1">
                <a:solidFill>
                  <a:schemeClr val="tx1"/>
                </a:solidFill>
              </a:rPr>
              <a:t>Herencia</a:t>
            </a:r>
            <a:endParaRPr lang="es-MX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10C7EA-60B1-43DF-9AC5-C3627E0458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4037" y="933819"/>
            <a:ext cx="8282763" cy="4083869"/>
          </a:xfrm>
        </p:spPr>
        <p:txBody>
          <a:bodyPr/>
          <a:lstStyle/>
          <a:p>
            <a:r>
              <a:rPr lang="es-ES_tradnl" b="1" dirty="0"/>
              <a:t>Ejemplo: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_tradnl" dirty="0"/>
              <a:t>Todos los </a:t>
            </a:r>
            <a:r>
              <a:rPr lang="es-ES_tradnl" u="sng" dirty="0"/>
              <a:t>Perros</a:t>
            </a:r>
            <a:r>
              <a:rPr lang="es-ES_tradnl" dirty="0"/>
              <a:t> </a:t>
            </a:r>
            <a:r>
              <a:rPr lang="es-ES_tradnl" dirty="0">
                <a:sym typeface="Wingdings" pitchFamily="2" charset="2"/>
              </a:rPr>
              <a:t>son </a:t>
            </a:r>
            <a:r>
              <a:rPr lang="es-ES_tradnl" u="sng" dirty="0">
                <a:sym typeface="Wingdings" pitchFamily="2" charset="2"/>
              </a:rPr>
              <a:t>Animales</a:t>
            </a:r>
            <a:r>
              <a:rPr lang="es-ES_tradnl" dirty="0">
                <a:sym typeface="Wingdings" pitchFamily="2" charset="2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_tradnl" dirty="0">
                <a:sym typeface="Wingdings" pitchFamily="2" charset="2"/>
              </a:rPr>
              <a:t>Todos los </a:t>
            </a:r>
            <a:r>
              <a:rPr lang="es-ES_tradnl" u="sng" dirty="0" err="1">
                <a:sym typeface="Wingdings" pitchFamily="2" charset="2"/>
              </a:rPr>
              <a:t>Pikachu</a:t>
            </a:r>
            <a:r>
              <a:rPr lang="es-ES_tradnl" dirty="0">
                <a:sym typeface="Wingdings" pitchFamily="2" charset="2"/>
              </a:rPr>
              <a:t> son </a:t>
            </a:r>
            <a:r>
              <a:rPr lang="es-ES_tradnl" u="sng" dirty="0">
                <a:sym typeface="Wingdings" pitchFamily="2" charset="2"/>
              </a:rPr>
              <a:t>Pokémon</a:t>
            </a:r>
            <a:r>
              <a:rPr lang="es-ES_tradnl" dirty="0">
                <a:sym typeface="Wingdings" pitchFamily="2" charset="2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_tradnl" dirty="0">
                <a:sym typeface="Wingdings" pitchFamily="2" charset="2"/>
              </a:rPr>
              <a:t>Todos los </a:t>
            </a:r>
            <a:r>
              <a:rPr lang="es-ES_tradnl" u="sng" dirty="0">
                <a:sym typeface="Wingdings" pitchFamily="2" charset="2"/>
              </a:rPr>
              <a:t>Alumnos</a:t>
            </a:r>
            <a:r>
              <a:rPr lang="es-ES_tradnl" dirty="0">
                <a:sym typeface="Wingdings" pitchFamily="2" charset="2"/>
              </a:rPr>
              <a:t> son </a:t>
            </a:r>
            <a:r>
              <a:rPr lang="es-ES_tradnl" u="sng" dirty="0">
                <a:sym typeface="Wingdings" pitchFamily="2" charset="2"/>
              </a:rPr>
              <a:t>Personas</a:t>
            </a:r>
            <a:r>
              <a:rPr lang="es-ES_tradnl" dirty="0">
                <a:sym typeface="Wingdings" pitchFamily="2" charset="2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_tradnl" dirty="0">
                <a:sym typeface="Wingdings" pitchFamily="2" charset="2"/>
              </a:rPr>
              <a:t>Todos los </a:t>
            </a:r>
            <a:r>
              <a:rPr lang="es-ES_tradnl" u="sng" dirty="0">
                <a:sym typeface="Wingdings" pitchFamily="2" charset="2"/>
              </a:rPr>
              <a:t>HEB</a:t>
            </a:r>
            <a:r>
              <a:rPr lang="es-ES_tradnl" dirty="0">
                <a:sym typeface="Wingdings" pitchFamily="2" charset="2"/>
              </a:rPr>
              <a:t> son </a:t>
            </a:r>
            <a:r>
              <a:rPr lang="es-ES_tradnl" u="sng" dirty="0">
                <a:sym typeface="Wingdings" pitchFamily="2" charset="2"/>
              </a:rPr>
              <a:t>Tiendas</a:t>
            </a:r>
            <a:r>
              <a:rPr lang="es-ES_tradnl" dirty="0">
                <a:sym typeface="Wingdings" pitchFamily="2" charset="2"/>
              </a:rPr>
              <a:t>.</a:t>
            </a:r>
          </a:p>
          <a:p>
            <a:endParaRPr lang="es-ES_tradnl" i="1" dirty="0"/>
          </a:p>
        </p:txBody>
      </p:sp>
    </p:spTree>
    <p:extLst>
      <p:ext uri="{BB962C8B-B14F-4D97-AF65-F5344CB8AC3E}">
        <p14:creationId xmlns:p14="http://schemas.microsoft.com/office/powerpoint/2010/main" val="926259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DBE69-2CE4-4D01-AE13-28DD17542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712381"/>
          </a:xfrm>
          <a:solidFill>
            <a:srgbClr val="FFFF00"/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Antes…</a:t>
            </a:r>
            <a:endParaRPr lang="es-MX" dirty="0">
              <a:solidFill>
                <a:schemeClr val="tx1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4901F5-AA30-4006-BB44-84D57955B2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Asegúrate</a:t>
            </a:r>
            <a:r>
              <a:rPr lang="en-US" dirty="0"/>
              <a:t> que las </a:t>
            </a:r>
            <a:r>
              <a:rPr lang="en-US" dirty="0" err="1"/>
              <a:t>clases</a:t>
            </a:r>
            <a:r>
              <a:rPr lang="en-US" dirty="0"/>
              <a:t> </a:t>
            </a:r>
            <a:r>
              <a:rPr lang="en-US" dirty="0" err="1"/>
              <a:t>tengan</a:t>
            </a:r>
            <a:r>
              <a:rPr lang="en-US" dirty="0"/>
              <a:t> </a:t>
            </a:r>
            <a:r>
              <a:rPr lang="en-US" dirty="0" err="1"/>
              <a:t>visibilidad</a:t>
            </a:r>
            <a:r>
              <a:rPr lang="en-US" dirty="0"/>
              <a:t> entre </a:t>
            </a:r>
            <a:r>
              <a:rPr lang="en-US" dirty="0" err="1"/>
              <a:t>ellas</a:t>
            </a:r>
            <a:r>
              <a:rPr lang="en-US" dirty="0"/>
              <a:t>.</a:t>
            </a:r>
            <a:endParaRPr lang="es-MX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4A058D-3806-4E58-9B0E-3626F02D9C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1497" y="2034168"/>
            <a:ext cx="4216476" cy="2008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722118"/>
      </p:ext>
    </p:extLst>
  </p:cSld>
  <p:clrMapOvr>
    <a:masterClrMapping/>
  </p:clrMapOvr>
</p:sld>
</file>

<file path=ppt/theme/theme1.xml><?xml version="1.0" encoding="utf-8"?>
<a:theme xmlns:a="http://schemas.openxmlformats.org/drawingml/2006/main" name="Informatica Theme">
  <a:themeElements>
    <a:clrScheme name="Custom 3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2A4A75"/>
      </a:hlink>
      <a:folHlink>
        <a:srgbClr val="7C9FCF"/>
      </a:folHlink>
    </a:clrScheme>
    <a:fontScheme name="Savitch4Templa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solidFill>
            <a:srgbClr val="FF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solidFill>
            <a:srgbClr val="FF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Savitch4Templat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vitch4Templat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vitch4Templat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vitch4Templat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vitch4Templat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vitch4Templat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avitch4Templat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avitch4Templat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avitch4Templat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avitch4Templat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avitch4Templat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avitch4Templat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Informatica Theme" id="{369CF206-7A78-41A6-87FB-4CFCCF994750}" vid="{75518EC1-A891-47C3-8B25-2A4DC2D539D0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197</TotalTime>
  <Words>2165</Words>
  <Application>Microsoft Macintosh PowerPoint</Application>
  <PresentationFormat>On-screen Show (16:9)</PresentationFormat>
  <Paragraphs>435</Paragraphs>
  <Slides>47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5" baseType="lpstr">
      <vt:lpstr>Arial</vt:lpstr>
      <vt:lpstr>Cascadia Code</vt:lpstr>
      <vt:lpstr>Cascadia Code,  Courier New</vt:lpstr>
      <vt:lpstr>Consolas</vt:lpstr>
      <vt:lpstr>Gautami</vt:lpstr>
      <vt:lpstr>Roboto</vt:lpstr>
      <vt:lpstr>Wingdings</vt:lpstr>
      <vt:lpstr>Informatica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Herencia</vt:lpstr>
      <vt:lpstr>PowerPoint Presentation</vt:lpstr>
      <vt:lpstr>Herencia</vt:lpstr>
      <vt:lpstr>Antes…</vt:lpstr>
      <vt:lpstr>PowerPoint Presentation</vt:lpstr>
      <vt:lpstr>PowerPoint Presentation</vt:lpstr>
      <vt:lpstr>Nomenclatura</vt:lpstr>
      <vt:lpstr>PowerPoint Presentation</vt:lpstr>
      <vt:lpstr>“Receta” para Herencia</vt:lpstr>
      <vt:lpstr>#1 Diseña las clases</vt:lpstr>
      <vt:lpstr>#1 Diseña las clases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“Receta” para Herencia</vt:lpstr>
      <vt:lpstr>#2 Modificadores de Acceso</vt:lpstr>
      <vt:lpstr>PowerPoint Presentation</vt:lpstr>
      <vt:lpstr>PowerPoint Presentation</vt:lpstr>
      <vt:lpstr>PowerPoint Presentation</vt:lpstr>
      <vt:lpstr>PowerPoint Presentation</vt:lpstr>
      <vt:lpstr>“Receta” para Herencia</vt:lpstr>
      <vt:lpstr>#3 Define los constructores</vt:lpstr>
      <vt:lpstr>“Receta” para Herencia</vt:lpstr>
      <vt:lpstr>#4 Agrega miembros y acciones</vt:lpstr>
      <vt:lpstr>“Receta” para Herencia</vt:lpstr>
      <vt:lpstr>#5 Redefine lo necesario</vt:lpstr>
      <vt:lpstr>PowerPoint Presentation</vt:lpstr>
      <vt:lpstr>#5 Redefine lo necesario</vt:lpstr>
      <vt:lpstr>PowerPoint Presentation</vt:lpstr>
      <vt:lpstr>#5 Redefine y esconde lo necesario</vt:lpstr>
      <vt:lpstr>#5 Redefine y esconde lo necesario</vt:lpstr>
      <vt:lpstr>“Receta” para Herencia</vt:lpstr>
      <vt:lpstr>#6 Limita redefiniciones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Omar Acosta</dc:creator>
  <cp:lastModifiedBy>Omar Eduardo Acosta Ramos</cp:lastModifiedBy>
  <cp:revision>70</cp:revision>
  <dcterms:created xsi:type="dcterms:W3CDTF">2020-04-12T19:54:29Z</dcterms:created>
  <dcterms:modified xsi:type="dcterms:W3CDTF">2021-04-19T03:47:36Z</dcterms:modified>
</cp:coreProperties>
</file>